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EB Garamon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regular.fntdata"/><Relationship Id="rId25" Type="http://schemas.openxmlformats.org/officeDocument/2006/relationships/slide" Target="slides/slide20.xml"/><Relationship Id="rId28" Type="http://schemas.openxmlformats.org/officeDocument/2006/relationships/font" Target="fonts/EBGaramond-italic.fntdata"/><Relationship Id="rId27" Type="http://schemas.openxmlformats.org/officeDocument/2006/relationships/font" Target="fonts/EBGaramo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bcfb2e58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bcfb2e58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bcfb2e58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bcfb2e58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bcfb2e58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bcfb2e58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bcfb2e58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bcfb2e5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bcfb2e58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bcfb2e58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bcfb2e58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bcfb2e58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bcfb2e58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bcfb2e58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bcfb2e58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bcfb2e58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bcfb2e58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bcfb2e58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bcfb2e58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bcfb2e58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bcfb2e58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bcfb2e5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bcfb2e5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bcfb2e5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bcfb2e58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bcfb2e58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1bcfb2e5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1bcfb2e5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bcfb2e5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bcfb2e5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bcfb2e5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bcfb2e5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bcfb2e5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1bcfb2e5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1bcfb2e5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1bcfb2e5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bcfb2e58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bcfb2e58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bcfb2e58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bcfb2e58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EE7F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051831"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nvSpPr>
        <p:spPr>
          <a:xfrm>
            <a:off x="409850" y="1505150"/>
            <a:ext cx="3255300" cy="3165300"/>
          </a:xfrm>
          <a:prstGeom prst="rect">
            <a:avLst/>
          </a:prstGeom>
          <a:noFill/>
          <a:ln>
            <a:noFill/>
          </a:ln>
        </p:spPr>
        <p:txBody>
          <a:bodyPr anchorCtr="0" anchor="t" bIns="91425" lIns="91425" spcFirstLastPara="1" rIns="91425" wrap="square" tIns="91425">
            <a:noAutofit/>
          </a:bodyPr>
          <a:lstStyle/>
          <a:p>
            <a:pPr indent="0" lvl="0" marL="457200" marR="190500" rtl="0" algn="l">
              <a:lnSpc>
                <a:spcPct val="115000"/>
              </a:lnSpc>
              <a:spcBef>
                <a:spcPts val="0"/>
              </a:spcBef>
              <a:spcAft>
                <a:spcPts val="0"/>
              </a:spcAft>
              <a:buNone/>
            </a:pPr>
            <a:r>
              <a:t/>
            </a:r>
            <a:endParaRPr>
              <a:solidFill>
                <a:schemeClr val="dk1"/>
              </a:solidFill>
              <a:highlight>
                <a:srgbClr val="EEE7F1"/>
              </a:highlight>
              <a:latin typeface="EB Garamond"/>
              <a:ea typeface="EB Garamond"/>
              <a:cs typeface="EB Garamond"/>
              <a:sym typeface="EB Garamond"/>
            </a:endParaRPr>
          </a:p>
        </p:txBody>
      </p:sp>
      <p:sp>
        <p:nvSpPr>
          <p:cNvPr id="128" name="Google Shape;128;p22"/>
          <p:cNvSpPr txBox="1"/>
          <p:nvPr/>
        </p:nvSpPr>
        <p:spPr>
          <a:xfrm>
            <a:off x="1537075" y="983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600">
                <a:solidFill>
                  <a:schemeClr val="dk1"/>
                </a:solidFill>
                <a:highlight>
                  <a:srgbClr val="EEE7F1"/>
                </a:highlight>
                <a:latin typeface="EB Garamond"/>
                <a:ea typeface="EB Garamond"/>
                <a:cs typeface="EB Garamond"/>
                <a:sym typeface="EB Garamond"/>
              </a:rPr>
              <a:t>Models Building</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
        <p:nvSpPr>
          <p:cNvPr id="129" name="Google Shape;129;p22"/>
          <p:cNvSpPr txBox="1"/>
          <p:nvPr/>
        </p:nvSpPr>
        <p:spPr>
          <a:xfrm>
            <a:off x="509025" y="909975"/>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200">
                <a:solidFill>
                  <a:schemeClr val="dk1"/>
                </a:solidFill>
                <a:highlight>
                  <a:srgbClr val="EEE7F1"/>
                </a:highlight>
                <a:latin typeface="EB Garamond"/>
                <a:ea typeface="EB Garamond"/>
                <a:cs typeface="EB Garamond"/>
                <a:sym typeface="EB Garamond"/>
              </a:rPr>
              <a:t>1. Artificial Neural Network (ANN)</a:t>
            </a:r>
            <a:endParaRPr b="1" sz="12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cxnSp>
        <p:nvCxnSpPr>
          <p:cNvPr id="130" name="Google Shape;130;p22"/>
          <p:cNvCxnSpPr/>
          <p:nvPr/>
        </p:nvCxnSpPr>
        <p:spPr>
          <a:xfrm flipH="1" rot="10800000">
            <a:off x="139300" y="1487125"/>
            <a:ext cx="3255300" cy="90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22"/>
          <p:cNvSpPr txBox="1"/>
          <p:nvPr/>
        </p:nvSpPr>
        <p:spPr>
          <a:xfrm>
            <a:off x="229475" y="1928975"/>
            <a:ext cx="3165000" cy="1091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EB Garamond"/>
              <a:buChar char="❏"/>
            </a:pPr>
            <a:r>
              <a:rPr lang="en">
                <a:solidFill>
                  <a:schemeClr val="dk1"/>
                </a:solidFill>
                <a:highlight>
                  <a:srgbClr val="EEE7F1"/>
                </a:highlight>
                <a:latin typeface="EB Garamond"/>
                <a:ea typeface="EB Garamond"/>
                <a:cs typeface="EB Garamond"/>
                <a:sym typeface="EB Garamond"/>
              </a:rPr>
              <a:t>The ANN takes a vector of length 29 as input. This represents the information related to each transactions, for instance, each line with 29 columns from the dataset. For each transaction, the final layer will output a probability distribution (sigmoid activation function) and classify either as not fraudulent (0) or fraudulent (1).</a:t>
            </a:r>
            <a:endParaRPr>
              <a:solidFill>
                <a:schemeClr val="dk2"/>
              </a:solidFill>
              <a:highlight>
                <a:srgbClr val="EEE7F1"/>
              </a:highlight>
              <a:latin typeface="EB Garamond"/>
              <a:ea typeface="EB Garamond"/>
              <a:cs typeface="EB Garamond"/>
              <a:sym typeface="EB Garamond"/>
            </a:endParaRPr>
          </a:p>
        </p:txBody>
      </p:sp>
      <p:pic>
        <p:nvPicPr>
          <p:cNvPr id="132" name="Google Shape;132;p22"/>
          <p:cNvPicPr preferRelativeResize="0"/>
          <p:nvPr/>
        </p:nvPicPr>
        <p:blipFill>
          <a:blip r:embed="rId3">
            <a:alphaModFix/>
          </a:blip>
          <a:stretch>
            <a:fillRect/>
          </a:stretch>
        </p:blipFill>
        <p:spPr>
          <a:xfrm>
            <a:off x="3743775" y="2571750"/>
            <a:ext cx="5333199" cy="1633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409850" y="1505150"/>
            <a:ext cx="3255300" cy="3165300"/>
          </a:xfrm>
          <a:prstGeom prst="rect">
            <a:avLst/>
          </a:prstGeom>
          <a:noFill/>
          <a:ln>
            <a:noFill/>
          </a:ln>
        </p:spPr>
        <p:txBody>
          <a:bodyPr anchorCtr="0" anchor="t" bIns="91425" lIns="91425" spcFirstLastPara="1" rIns="91425" wrap="square" tIns="91425">
            <a:noAutofit/>
          </a:bodyPr>
          <a:lstStyle/>
          <a:p>
            <a:pPr indent="0" lvl="0" marL="457200" marR="190500" rtl="0" algn="l">
              <a:lnSpc>
                <a:spcPct val="115000"/>
              </a:lnSpc>
              <a:spcBef>
                <a:spcPts val="0"/>
              </a:spcBef>
              <a:spcAft>
                <a:spcPts val="0"/>
              </a:spcAft>
              <a:buNone/>
            </a:pPr>
            <a:r>
              <a:t/>
            </a:r>
            <a:endParaRPr>
              <a:solidFill>
                <a:schemeClr val="dk1"/>
              </a:solidFill>
              <a:highlight>
                <a:srgbClr val="EEE7F1"/>
              </a:highlight>
              <a:latin typeface="EB Garamond"/>
              <a:ea typeface="EB Garamond"/>
              <a:cs typeface="EB Garamond"/>
              <a:sym typeface="EB Garamond"/>
            </a:endParaRPr>
          </a:p>
        </p:txBody>
      </p:sp>
      <p:sp>
        <p:nvSpPr>
          <p:cNvPr id="138" name="Google Shape;138;p23"/>
          <p:cNvSpPr txBox="1"/>
          <p:nvPr/>
        </p:nvSpPr>
        <p:spPr>
          <a:xfrm>
            <a:off x="1537075" y="983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600">
                <a:solidFill>
                  <a:schemeClr val="dk1"/>
                </a:solidFill>
                <a:highlight>
                  <a:srgbClr val="EEE7F1"/>
                </a:highlight>
                <a:latin typeface="EB Garamond"/>
                <a:ea typeface="EB Garamond"/>
                <a:cs typeface="EB Garamond"/>
                <a:sym typeface="EB Garamond"/>
              </a:rPr>
              <a:t>Models Building</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
        <p:nvSpPr>
          <p:cNvPr id="139" name="Google Shape;139;p23"/>
          <p:cNvSpPr txBox="1"/>
          <p:nvPr/>
        </p:nvSpPr>
        <p:spPr>
          <a:xfrm>
            <a:off x="509025" y="909975"/>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Clr>
                <a:schemeClr val="dk1"/>
              </a:buClr>
              <a:buSzPts val="1100"/>
              <a:buFont typeface="Arial"/>
              <a:buNone/>
            </a:pPr>
            <a:r>
              <a:rPr b="1" lang="en">
                <a:solidFill>
                  <a:schemeClr val="dk1"/>
                </a:solidFill>
                <a:highlight>
                  <a:srgbClr val="EEE7F1"/>
                </a:highlight>
                <a:latin typeface="EB Garamond"/>
                <a:ea typeface="EB Garamond"/>
                <a:cs typeface="EB Garamond"/>
                <a:sym typeface="EB Garamond"/>
              </a:rPr>
              <a:t>2. Logistic Regression</a:t>
            </a:r>
            <a:endParaRPr b="1">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Clr>
                <a:schemeClr val="dk1"/>
              </a:buClr>
              <a:buSzPts val="1100"/>
              <a:buFont typeface="Arial"/>
              <a:buNone/>
            </a:pPr>
            <a:r>
              <a:t/>
            </a:r>
            <a:endParaRPr sz="1000">
              <a:solidFill>
                <a:schemeClr val="dk1"/>
              </a:solidFill>
              <a:highlight>
                <a:srgbClr val="FFFFFF"/>
              </a:highlight>
            </a:endParaRPr>
          </a:p>
        </p:txBody>
      </p:sp>
      <p:cxnSp>
        <p:nvCxnSpPr>
          <p:cNvPr id="140" name="Google Shape;140;p23"/>
          <p:cNvCxnSpPr/>
          <p:nvPr/>
        </p:nvCxnSpPr>
        <p:spPr>
          <a:xfrm flipH="1" rot="10800000">
            <a:off x="139300" y="1487125"/>
            <a:ext cx="3255300" cy="90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23"/>
          <p:cNvSpPr txBox="1"/>
          <p:nvPr/>
        </p:nvSpPr>
        <p:spPr>
          <a:xfrm>
            <a:off x="283600" y="1775675"/>
            <a:ext cx="3327600" cy="3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Model Evaluation Summary on train set :</a:t>
            </a:r>
            <a:endParaRPr>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1. F1 Score:  94.1%</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2. Class 0 (Non-fraud): Precision: 0.91, </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 Recall: 0.99, F1-score: 0.95</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3. Class 1 (Fraud): Precision: 0.99, Recall: 0.90, F1-score: 0.94</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rPr lang="en" sz="1200">
                <a:solidFill>
                  <a:schemeClr val="dk1"/>
                </a:solidFill>
                <a:latin typeface="EB Garamond"/>
                <a:ea typeface="EB Garamond"/>
                <a:cs typeface="EB Garamond"/>
                <a:sym typeface="EB Garamond"/>
              </a:rPr>
              <a:t>4. Accuracy: 94%</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5. Average Scores: Macro and weighted averages for precision, recall, and F1-score are all 0.94</a:t>
            </a:r>
            <a:endParaRPr sz="1200">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1200">
              <a:solidFill>
                <a:schemeClr val="dk1"/>
              </a:solidFill>
              <a:latin typeface="EB Garamond"/>
              <a:ea typeface="EB Garamond"/>
              <a:cs typeface="EB Garamond"/>
              <a:sym typeface="EB Garamond"/>
            </a:endParaRPr>
          </a:p>
        </p:txBody>
      </p:sp>
      <p:pic>
        <p:nvPicPr>
          <p:cNvPr id="142" name="Google Shape;142;p23"/>
          <p:cNvPicPr preferRelativeResize="0"/>
          <p:nvPr/>
        </p:nvPicPr>
        <p:blipFill>
          <a:blip r:embed="rId3">
            <a:alphaModFix/>
          </a:blip>
          <a:stretch>
            <a:fillRect/>
          </a:stretch>
        </p:blipFill>
        <p:spPr>
          <a:xfrm>
            <a:off x="4223350" y="1224024"/>
            <a:ext cx="4708277" cy="3820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4002300" y="1083800"/>
            <a:ext cx="5100049" cy="3518625"/>
          </a:xfrm>
          <a:prstGeom prst="rect">
            <a:avLst/>
          </a:prstGeom>
          <a:noFill/>
          <a:ln>
            <a:noFill/>
          </a:ln>
        </p:spPr>
      </p:pic>
      <p:sp>
        <p:nvSpPr>
          <p:cNvPr id="148" name="Google Shape;148;p24"/>
          <p:cNvSpPr txBox="1"/>
          <p:nvPr/>
        </p:nvSpPr>
        <p:spPr>
          <a:xfrm>
            <a:off x="283600" y="1153475"/>
            <a:ext cx="3589200" cy="3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latin typeface="EB Garamond"/>
                <a:ea typeface="EB Garamond"/>
                <a:cs typeface="EB Garamond"/>
                <a:sym typeface="EB Garamond"/>
              </a:rPr>
              <a:t>Model Evaluation on Test Set</a:t>
            </a:r>
            <a:endParaRPr sz="17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a:t>
            </a:r>
            <a:r>
              <a:rPr lang="en" sz="1700">
                <a:solidFill>
                  <a:schemeClr val="dk1"/>
                </a:solidFill>
                <a:latin typeface="EB Garamond"/>
                <a:ea typeface="EB Garamond"/>
                <a:cs typeface="EB Garamond"/>
                <a:sym typeface="EB Garamond"/>
              </a:rPr>
              <a:t>F1 Score: 92.09%</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**Class 0 (Non-fraud):** Precision: 0.89, Recall: 0.97, F1-score: 0.93</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**Class 1 (Fraud):** Precision: 0.97, Recall: 0.88, F1-score: 0.92</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**Accuracy:** 93%</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**Average Scores:**</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 Macro Average: Precision: 0.93, Recall: 0.93, F1-score: 0.93</a:t>
            </a:r>
            <a:endParaRPr sz="1700">
              <a:solidFill>
                <a:schemeClr val="dk1"/>
              </a:solidFill>
              <a:latin typeface="EB Garamond"/>
              <a:ea typeface="EB Garamond"/>
              <a:cs typeface="EB Garamond"/>
              <a:sym typeface="EB Garamond"/>
            </a:endParaRPr>
          </a:p>
          <a:p>
            <a:pPr indent="-336550" lvl="0" marL="457200" rtl="0" algn="l">
              <a:spcBef>
                <a:spcPts val="0"/>
              </a:spcBef>
              <a:spcAft>
                <a:spcPts val="0"/>
              </a:spcAft>
              <a:buClr>
                <a:schemeClr val="dk1"/>
              </a:buClr>
              <a:buSzPts val="1700"/>
              <a:buFont typeface="EB Garamond"/>
              <a:buChar char="●"/>
            </a:pPr>
            <a:r>
              <a:rPr lang="en" sz="1700">
                <a:solidFill>
                  <a:schemeClr val="dk1"/>
                </a:solidFill>
                <a:latin typeface="EB Garamond"/>
                <a:ea typeface="EB Garamond"/>
                <a:cs typeface="EB Garamond"/>
                <a:sym typeface="EB Garamond"/>
              </a:rPr>
              <a:t>  - Weighted Average: Precision: 0.93, Recall: 0.93, F1-score: 0.93</a:t>
            </a:r>
            <a:endParaRPr sz="1700">
              <a:solidFill>
                <a:schemeClr val="dk1"/>
              </a:solidFill>
              <a:latin typeface="EB Garamond"/>
              <a:ea typeface="EB Garamond"/>
              <a:cs typeface="EB Garamond"/>
              <a:sym typeface="EB Garamond"/>
            </a:endParaRPr>
          </a:p>
        </p:txBody>
      </p:sp>
      <p:sp>
        <p:nvSpPr>
          <p:cNvPr id="149" name="Google Shape;149;p24"/>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600">
                <a:solidFill>
                  <a:schemeClr val="dk1"/>
                </a:solidFill>
                <a:highlight>
                  <a:srgbClr val="EEE7F1"/>
                </a:highlight>
                <a:latin typeface="EB Garamond"/>
                <a:ea typeface="EB Garamond"/>
                <a:cs typeface="EB Garamond"/>
                <a:sym typeface="EB Garamond"/>
              </a:rPr>
              <a:t>2. Logistic Regression</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50" name="Google Shape;150;p24"/>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4"/>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283600" y="11534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500">
                <a:solidFill>
                  <a:schemeClr val="dk1"/>
                </a:solidFill>
                <a:latin typeface="EB Garamond"/>
                <a:ea typeface="EB Garamond"/>
                <a:cs typeface="EB Garamond"/>
                <a:sym typeface="EB Garamond"/>
              </a:rPr>
              <a:t>Model Evaluation on Train Set </a:t>
            </a:r>
            <a:endParaRPr sz="1500">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Char char="●"/>
            </a:pPr>
            <a:r>
              <a:rPr b="1" lang="en">
                <a:solidFill>
                  <a:schemeClr val="dk1"/>
                </a:solidFill>
                <a:latin typeface="EB Garamond"/>
                <a:ea typeface="EB Garamond"/>
                <a:cs typeface="EB Garamond"/>
                <a:sym typeface="EB Garamond"/>
              </a:rPr>
              <a:t>F1 Score:</a:t>
            </a:r>
            <a:r>
              <a:rPr lang="en">
                <a:solidFill>
                  <a:schemeClr val="dk1"/>
                </a:solidFill>
                <a:latin typeface="EB Garamond"/>
                <a:ea typeface="EB Garamond"/>
                <a:cs typeface="EB Garamond"/>
                <a:sym typeface="EB Garamond"/>
              </a:rPr>
              <a:t> 92.17%</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0 (Non-fraud):</a:t>
            </a:r>
            <a:r>
              <a:rPr lang="en">
                <a:solidFill>
                  <a:schemeClr val="dk1"/>
                </a:solidFill>
                <a:latin typeface="EB Garamond"/>
                <a:ea typeface="EB Garamond"/>
                <a:cs typeface="EB Garamond"/>
                <a:sym typeface="EB Garamond"/>
              </a:rPr>
              <a:t> Precision: 0.89, Recall: 0.96, F1-score: 0.93</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1 (Fraud):</a:t>
            </a:r>
            <a:r>
              <a:rPr lang="en">
                <a:solidFill>
                  <a:schemeClr val="dk1"/>
                </a:solidFill>
                <a:latin typeface="EB Garamond"/>
                <a:ea typeface="EB Garamond"/>
                <a:cs typeface="EB Garamond"/>
                <a:sym typeface="EB Garamond"/>
              </a:rPr>
              <a:t> Precision: 0.96, Recall: 0.88, F1-score: 0.92</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Accuracy:</a:t>
            </a:r>
            <a:r>
              <a:rPr lang="en">
                <a:solidFill>
                  <a:schemeClr val="dk1"/>
                </a:solidFill>
                <a:latin typeface="EB Garamond"/>
                <a:ea typeface="EB Garamond"/>
                <a:cs typeface="EB Garamond"/>
                <a:sym typeface="EB Garamond"/>
              </a:rPr>
              <a:t> 92%</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b="1" lang="en">
                <a:solidFill>
                  <a:schemeClr val="dk1"/>
                </a:solidFill>
                <a:latin typeface="EB Garamond"/>
                <a:ea typeface="EB Garamond"/>
                <a:cs typeface="EB Garamond"/>
                <a:sym typeface="EB Garamond"/>
              </a:rPr>
              <a:t>Average Scores:</a:t>
            </a:r>
            <a:endParaRPr b="1">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Macro Average: Precision: 0.93, Recall: 0.92, F1-score: 0.92</a:t>
            </a:r>
            <a:endParaRPr>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Weighted Average: Precision: 0.93, Recall: 0.92, F1-score: 0.92</a:t>
            </a:r>
            <a:endParaRPr>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157" name="Google Shape;157;p25"/>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800"/>
              </a:spcBef>
              <a:spcAft>
                <a:spcPts val="0"/>
              </a:spcAft>
              <a:buNone/>
            </a:pPr>
            <a:r>
              <a:rPr b="1" lang="en" sz="1600">
                <a:solidFill>
                  <a:schemeClr val="dk1"/>
                </a:solidFill>
                <a:highlight>
                  <a:srgbClr val="EEE7F1"/>
                </a:highlight>
                <a:latin typeface="EB Garamond"/>
                <a:ea typeface="EB Garamond"/>
                <a:cs typeface="EB Garamond"/>
                <a:sym typeface="EB Garamond"/>
              </a:rPr>
              <a:t>3. Decision Tree</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58" name="Google Shape;158;p25"/>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5"/>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160" name="Google Shape;160;p25"/>
          <p:cNvPicPr preferRelativeResize="0"/>
          <p:nvPr/>
        </p:nvPicPr>
        <p:blipFill>
          <a:blip r:embed="rId3">
            <a:alphaModFix/>
          </a:blip>
          <a:stretch>
            <a:fillRect/>
          </a:stretch>
        </p:blipFill>
        <p:spPr>
          <a:xfrm>
            <a:off x="4355854" y="881250"/>
            <a:ext cx="4503571" cy="4063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nvSpPr>
        <p:spPr>
          <a:xfrm>
            <a:off x="283600" y="11534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500">
                <a:solidFill>
                  <a:schemeClr val="dk1"/>
                </a:solidFill>
                <a:latin typeface="EB Garamond"/>
                <a:ea typeface="EB Garamond"/>
                <a:cs typeface="EB Garamond"/>
                <a:sym typeface="EB Garamond"/>
              </a:rPr>
              <a:t>Model Evaluation on Test Set </a:t>
            </a:r>
            <a:endParaRPr b="1">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Char char="●"/>
            </a:pPr>
            <a:r>
              <a:rPr lang="en">
                <a:solidFill>
                  <a:schemeClr val="dk1"/>
                </a:solidFill>
                <a:latin typeface="EB Garamond"/>
                <a:ea typeface="EB Garamond"/>
                <a:cs typeface="EB Garamond"/>
                <a:sym typeface="EB Garamond"/>
              </a:rPr>
              <a:t>-</a:t>
            </a:r>
            <a:r>
              <a:rPr b="1" lang="en" sz="1100">
                <a:solidFill>
                  <a:schemeClr val="dk1"/>
                </a:solidFill>
                <a:latin typeface="EB Garamond"/>
                <a:ea typeface="EB Garamond"/>
                <a:cs typeface="EB Garamond"/>
                <a:sym typeface="EB Garamond"/>
              </a:rPr>
              <a:t>F1 Score:</a:t>
            </a:r>
            <a:r>
              <a:rPr lang="en" sz="1100">
                <a:solidFill>
                  <a:schemeClr val="dk1"/>
                </a:solidFill>
                <a:latin typeface="EB Garamond"/>
                <a:ea typeface="EB Garamond"/>
                <a:cs typeface="EB Garamond"/>
                <a:sym typeface="EB Garamond"/>
              </a:rPr>
              <a:t> 90.32%</a:t>
            </a:r>
            <a:endParaRPr sz="1100">
              <a:solidFill>
                <a:schemeClr val="dk1"/>
              </a:solidFill>
              <a:latin typeface="EB Garamond"/>
              <a:ea typeface="EB Garamond"/>
              <a:cs typeface="EB Garamond"/>
              <a:sym typeface="EB Garamond"/>
            </a:endParaRPr>
          </a:p>
          <a:p>
            <a:pPr indent="-228600" lvl="0" marL="457200" rtl="0" algn="l">
              <a:lnSpc>
                <a:spcPct val="115000"/>
              </a:lnSpc>
              <a:spcBef>
                <a:spcPts val="1400"/>
              </a:spcBef>
              <a:spcAft>
                <a:spcPts val="0"/>
              </a:spcAft>
              <a:buNone/>
            </a:pPr>
            <a:r>
              <a:rPr b="1" lang="en" sz="1100">
                <a:solidFill>
                  <a:schemeClr val="dk1"/>
                </a:solidFill>
                <a:latin typeface="EB Garamond"/>
                <a:ea typeface="EB Garamond"/>
                <a:cs typeface="EB Garamond"/>
                <a:sym typeface="EB Garamond"/>
              </a:rPr>
              <a:t>Class 0 (Non-fraud):</a:t>
            </a:r>
            <a:r>
              <a:rPr lang="en" sz="1100">
                <a:solidFill>
                  <a:schemeClr val="dk1"/>
                </a:solidFill>
                <a:latin typeface="EB Garamond"/>
                <a:ea typeface="EB Garamond"/>
                <a:cs typeface="EB Garamond"/>
                <a:sym typeface="EB Garamond"/>
              </a:rPr>
              <a:t> Precision: 0.88, Recall: 0.95, F1-score: 0.91</a:t>
            </a:r>
            <a:endParaRPr sz="1100">
              <a:solidFill>
                <a:schemeClr val="dk1"/>
              </a:solidFill>
              <a:latin typeface="EB Garamond"/>
              <a:ea typeface="EB Garamond"/>
              <a:cs typeface="EB Garamond"/>
              <a:sym typeface="EB Garamond"/>
            </a:endParaRPr>
          </a:p>
          <a:p>
            <a:pPr indent="-228600" lvl="0" marL="457200" rtl="0" algn="l">
              <a:lnSpc>
                <a:spcPct val="115000"/>
              </a:lnSpc>
              <a:spcBef>
                <a:spcPts val="1400"/>
              </a:spcBef>
              <a:spcAft>
                <a:spcPts val="0"/>
              </a:spcAft>
              <a:buNone/>
            </a:pPr>
            <a:r>
              <a:rPr b="1" lang="en" sz="1100">
                <a:solidFill>
                  <a:schemeClr val="dk1"/>
                </a:solidFill>
                <a:latin typeface="EB Garamond"/>
                <a:ea typeface="EB Garamond"/>
                <a:cs typeface="EB Garamond"/>
                <a:sym typeface="EB Garamond"/>
              </a:rPr>
              <a:t>Class 1 (Fraud):</a:t>
            </a:r>
            <a:r>
              <a:rPr lang="en" sz="1100">
                <a:solidFill>
                  <a:schemeClr val="dk1"/>
                </a:solidFill>
                <a:latin typeface="EB Garamond"/>
                <a:ea typeface="EB Garamond"/>
                <a:cs typeface="EB Garamond"/>
                <a:sym typeface="EB Garamond"/>
              </a:rPr>
              <a:t> Precision: 0.95, Recall: 0.86, F1-score: 0.90</a:t>
            </a:r>
            <a:endParaRPr sz="1100">
              <a:solidFill>
                <a:schemeClr val="dk1"/>
              </a:solidFill>
              <a:latin typeface="EB Garamond"/>
              <a:ea typeface="EB Garamond"/>
              <a:cs typeface="EB Garamond"/>
              <a:sym typeface="EB Garamond"/>
            </a:endParaRPr>
          </a:p>
          <a:p>
            <a:pPr indent="-228600" lvl="0" marL="457200" rtl="0" algn="l">
              <a:lnSpc>
                <a:spcPct val="115000"/>
              </a:lnSpc>
              <a:spcBef>
                <a:spcPts val="1400"/>
              </a:spcBef>
              <a:spcAft>
                <a:spcPts val="0"/>
              </a:spcAft>
              <a:buNone/>
            </a:pPr>
            <a:r>
              <a:rPr b="1" lang="en" sz="1100">
                <a:solidFill>
                  <a:schemeClr val="dk1"/>
                </a:solidFill>
                <a:latin typeface="EB Garamond"/>
                <a:ea typeface="EB Garamond"/>
                <a:cs typeface="EB Garamond"/>
                <a:sym typeface="EB Garamond"/>
              </a:rPr>
              <a:t>Accuracy:</a:t>
            </a:r>
            <a:r>
              <a:rPr lang="en" sz="1100">
                <a:solidFill>
                  <a:schemeClr val="dk1"/>
                </a:solidFill>
                <a:latin typeface="EB Garamond"/>
                <a:ea typeface="EB Garamond"/>
                <a:cs typeface="EB Garamond"/>
                <a:sym typeface="EB Garamond"/>
              </a:rPr>
              <a:t> 91%</a:t>
            </a:r>
            <a:endParaRPr sz="1100">
              <a:solidFill>
                <a:schemeClr val="dk1"/>
              </a:solidFill>
              <a:latin typeface="EB Garamond"/>
              <a:ea typeface="EB Garamond"/>
              <a:cs typeface="EB Garamond"/>
              <a:sym typeface="EB Garamond"/>
            </a:endParaRPr>
          </a:p>
          <a:p>
            <a:pPr indent="-228600" lvl="0" marL="457200" rtl="0" algn="l">
              <a:lnSpc>
                <a:spcPct val="115000"/>
              </a:lnSpc>
              <a:spcBef>
                <a:spcPts val="1400"/>
              </a:spcBef>
              <a:spcAft>
                <a:spcPts val="0"/>
              </a:spcAft>
              <a:buNone/>
            </a:pPr>
            <a:r>
              <a:rPr b="1" lang="en" sz="1100">
                <a:solidFill>
                  <a:schemeClr val="dk1"/>
                </a:solidFill>
                <a:latin typeface="EB Garamond"/>
                <a:ea typeface="EB Garamond"/>
                <a:cs typeface="EB Garamond"/>
                <a:sym typeface="EB Garamond"/>
              </a:rPr>
              <a:t>Average Scores:</a:t>
            </a:r>
            <a:endParaRPr b="1" sz="1100">
              <a:solidFill>
                <a:schemeClr val="dk1"/>
              </a:solidFill>
              <a:latin typeface="EB Garamond"/>
              <a:ea typeface="EB Garamond"/>
              <a:cs typeface="EB Garamond"/>
              <a:sym typeface="EB Garamond"/>
            </a:endParaRPr>
          </a:p>
          <a:p>
            <a:pPr indent="-298450" lvl="0" marL="457200" rtl="0" algn="l">
              <a:lnSpc>
                <a:spcPct val="115000"/>
              </a:lnSpc>
              <a:spcBef>
                <a:spcPts val="140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Macro Average: Precision: 0.91, Recall: 0.91, F1-score: 0.91</a:t>
            </a:r>
            <a:endParaRPr sz="11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rPr lang="en" sz="1100">
                <a:solidFill>
                  <a:schemeClr val="dk1"/>
                </a:solidFill>
                <a:latin typeface="EB Garamond"/>
                <a:ea typeface="EB Garamond"/>
                <a:cs typeface="EB Garamond"/>
                <a:sym typeface="EB Garamond"/>
              </a:rPr>
              <a:t>Weighted Average: Precision: 0.91, Recall: 0.91, F1-score: 0.91</a:t>
            </a:r>
            <a:endParaRPr sz="1100">
              <a:solidFill>
                <a:schemeClr val="dk1"/>
              </a:solidFill>
              <a:latin typeface="EB Garamond"/>
              <a:ea typeface="EB Garamond"/>
              <a:cs typeface="EB Garamond"/>
              <a:sym typeface="EB Garamond"/>
            </a:endParaRPr>
          </a:p>
          <a:p>
            <a:pPr indent="0" lvl="0" marL="457200" rtl="0" algn="l">
              <a:lnSpc>
                <a:spcPct val="115000"/>
              </a:lnSpc>
              <a:spcBef>
                <a:spcPts val="1400"/>
              </a:spcBef>
              <a:spcAft>
                <a:spcPts val="0"/>
              </a:spcAft>
              <a:buNone/>
            </a:pPr>
            <a:r>
              <a:t/>
            </a:r>
            <a:endParaRPr>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166" name="Google Shape;166;p26"/>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800"/>
              </a:spcBef>
              <a:spcAft>
                <a:spcPts val="0"/>
              </a:spcAft>
              <a:buNone/>
            </a:pPr>
            <a:r>
              <a:rPr b="1" lang="en" sz="1600">
                <a:solidFill>
                  <a:schemeClr val="dk1"/>
                </a:solidFill>
                <a:highlight>
                  <a:srgbClr val="EEE7F1"/>
                </a:highlight>
                <a:latin typeface="EB Garamond"/>
                <a:ea typeface="EB Garamond"/>
                <a:cs typeface="EB Garamond"/>
                <a:sym typeface="EB Garamond"/>
              </a:rPr>
              <a:t>3. Decision Tree</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67" name="Google Shape;167;p26"/>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6"/>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169" name="Google Shape;169;p26"/>
          <p:cNvPicPr preferRelativeResize="0"/>
          <p:nvPr/>
        </p:nvPicPr>
        <p:blipFill>
          <a:blip r:embed="rId3">
            <a:alphaModFix/>
          </a:blip>
          <a:stretch>
            <a:fillRect/>
          </a:stretch>
        </p:blipFill>
        <p:spPr>
          <a:xfrm>
            <a:off x="3872801" y="1424026"/>
            <a:ext cx="5196251" cy="2852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nvSpPr>
        <p:spPr>
          <a:xfrm>
            <a:off x="283600" y="11534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latin typeface="EB Garamond"/>
                <a:ea typeface="EB Garamond"/>
                <a:cs typeface="EB Garamond"/>
                <a:sym typeface="EB Garamond"/>
              </a:rPr>
              <a:t>Model Evaluation on Train Set</a:t>
            </a:r>
            <a:endParaRPr b="1">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Char char="●"/>
            </a:pPr>
            <a:r>
              <a:rPr b="1" lang="en">
                <a:solidFill>
                  <a:schemeClr val="dk1"/>
                </a:solidFill>
                <a:latin typeface="EB Garamond"/>
                <a:ea typeface="EB Garamond"/>
                <a:cs typeface="EB Garamond"/>
                <a:sym typeface="EB Garamond"/>
              </a:rPr>
              <a:t>F1 Score:</a:t>
            </a:r>
            <a:r>
              <a:rPr lang="en">
                <a:solidFill>
                  <a:schemeClr val="dk1"/>
                </a:solidFill>
                <a:latin typeface="EB Garamond"/>
                <a:ea typeface="EB Garamond"/>
                <a:cs typeface="EB Garamond"/>
                <a:sym typeface="EB Garamond"/>
              </a:rPr>
              <a:t> 94.86%</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0 (Non-fraud):</a:t>
            </a:r>
            <a:r>
              <a:rPr lang="en">
                <a:solidFill>
                  <a:schemeClr val="dk1"/>
                </a:solidFill>
                <a:latin typeface="EB Garamond"/>
                <a:ea typeface="EB Garamond"/>
                <a:cs typeface="EB Garamond"/>
                <a:sym typeface="EB Garamond"/>
              </a:rPr>
              <a:t> Precision: 0.91, Recall: 0.99, F1-score: 0.95</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1 (Fraud):</a:t>
            </a:r>
            <a:r>
              <a:rPr lang="en">
                <a:solidFill>
                  <a:schemeClr val="dk1"/>
                </a:solidFill>
                <a:latin typeface="EB Garamond"/>
                <a:ea typeface="EB Garamond"/>
                <a:cs typeface="EB Garamond"/>
                <a:sym typeface="EB Garamond"/>
              </a:rPr>
              <a:t> Precision: 0.99, Recall: 0.91, F1-score: 0.95</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Accuracy:</a:t>
            </a:r>
            <a:r>
              <a:rPr lang="en">
                <a:solidFill>
                  <a:schemeClr val="dk1"/>
                </a:solidFill>
                <a:latin typeface="EB Garamond"/>
                <a:ea typeface="EB Garamond"/>
                <a:cs typeface="EB Garamond"/>
                <a:sym typeface="EB Garamond"/>
              </a:rPr>
              <a:t> 95%</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b="1" lang="en">
                <a:solidFill>
                  <a:schemeClr val="dk1"/>
                </a:solidFill>
                <a:latin typeface="EB Garamond"/>
                <a:ea typeface="EB Garamond"/>
                <a:cs typeface="EB Garamond"/>
                <a:sym typeface="EB Garamond"/>
              </a:rPr>
              <a:t>Average Scores:</a:t>
            </a:r>
            <a:endParaRPr b="1">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Macro Average: Precision: 0.95, Recall: 0.95, F1-score: 0.95</a:t>
            </a:r>
            <a:endParaRPr>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Weighted Average: Precision: 0.95, Recall: 0.95, F1-score: 0.95</a:t>
            </a:r>
            <a:endParaRPr>
              <a:solidFill>
                <a:schemeClr val="dk1"/>
              </a:solidFill>
              <a:latin typeface="EB Garamond"/>
              <a:ea typeface="EB Garamond"/>
              <a:cs typeface="EB Garamond"/>
              <a:sym typeface="EB Garamond"/>
            </a:endParaRPr>
          </a:p>
          <a:p>
            <a:pPr indent="0" lvl="0" marL="914400" rtl="0" algn="l">
              <a:lnSpc>
                <a:spcPct val="115000"/>
              </a:lnSpc>
              <a:spcBef>
                <a:spcPts val="1400"/>
              </a:spcBef>
              <a:spcAft>
                <a:spcPts val="0"/>
              </a:spcAft>
              <a:buNone/>
            </a:pPr>
            <a:r>
              <a:t/>
            </a:r>
            <a:endParaRPr b="1" sz="1500">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175" name="Google Shape;175;p27"/>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500">
                <a:solidFill>
                  <a:schemeClr val="dk1"/>
                </a:solidFill>
                <a:highlight>
                  <a:srgbClr val="EEE7F1"/>
                </a:highlight>
                <a:latin typeface="EB Garamond"/>
                <a:ea typeface="EB Garamond"/>
                <a:cs typeface="EB Garamond"/>
                <a:sym typeface="EB Garamond"/>
              </a:rPr>
              <a:t>4. Random Forest</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76" name="Google Shape;176;p27"/>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7"/>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178" name="Google Shape;178;p27"/>
          <p:cNvPicPr preferRelativeResize="0"/>
          <p:nvPr/>
        </p:nvPicPr>
        <p:blipFill>
          <a:blip r:embed="rId3">
            <a:alphaModFix/>
          </a:blip>
          <a:stretch>
            <a:fillRect/>
          </a:stretch>
        </p:blipFill>
        <p:spPr>
          <a:xfrm>
            <a:off x="4395674" y="887125"/>
            <a:ext cx="4487024" cy="4103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202425" y="11083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Model Evaluation on Test Set</a:t>
            </a:r>
            <a:endParaRPr b="1">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F1 Score:</a:t>
            </a:r>
            <a:r>
              <a:rPr lang="en">
                <a:solidFill>
                  <a:schemeClr val="dk1"/>
                </a:solidFill>
                <a:latin typeface="EB Garamond"/>
                <a:ea typeface="EB Garamond"/>
                <a:cs typeface="EB Garamond"/>
                <a:sym typeface="EB Garamond"/>
              </a:rPr>
              <a:t> 92.81%</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Class 0 (Non-fraud):</a:t>
            </a:r>
            <a:r>
              <a:rPr lang="en">
                <a:solidFill>
                  <a:schemeClr val="dk1"/>
                </a:solidFill>
                <a:latin typeface="EB Garamond"/>
                <a:ea typeface="EB Garamond"/>
                <a:cs typeface="EB Garamond"/>
                <a:sym typeface="EB Garamond"/>
              </a:rPr>
              <a:t> Precision: 0.90, Recall: 0.98, F1-score: 0.94</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Class 1 (Fraud):</a:t>
            </a:r>
            <a:r>
              <a:rPr lang="en">
                <a:solidFill>
                  <a:schemeClr val="dk1"/>
                </a:solidFill>
                <a:latin typeface="EB Garamond"/>
                <a:ea typeface="EB Garamond"/>
                <a:cs typeface="EB Garamond"/>
                <a:sym typeface="EB Garamond"/>
              </a:rPr>
              <a:t> Precision: 0.98, Recall: 0.88, F1-score: 0.93</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Accuracy:</a:t>
            </a:r>
            <a:r>
              <a:rPr lang="en">
                <a:solidFill>
                  <a:schemeClr val="dk1"/>
                </a:solidFill>
                <a:latin typeface="EB Garamond"/>
                <a:ea typeface="EB Garamond"/>
                <a:cs typeface="EB Garamond"/>
                <a:sym typeface="EB Garamond"/>
              </a:rPr>
              <a:t> 93%</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Average Scores:</a:t>
            </a:r>
            <a:endParaRPr b="1">
              <a:solidFill>
                <a:schemeClr val="dk1"/>
              </a:solidFill>
              <a:latin typeface="EB Garamond"/>
              <a:ea typeface="EB Garamond"/>
              <a:cs typeface="EB Garamond"/>
              <a:sym typeface="EB Garamond"/>
            </a:endParaRPr>
          </a:p>
          <a:p>
            <a:pPr indent="-317500" lvl="0" marL="457200" rtl="0" algn="l">
              <a:lnSpc>
                <a:spcPct val="100000"/>
              </a:lnSpc>
              <a:spcBef>
                <a:spcPts val="140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Macro Average: Precision: 0.94, Recall: 0.93, F1-score: 0.93</a:t>
            </a:r>
            <a:endParaRPr>
              <a:solidFill>
                <a:schemeClr val="dk1"/>
              </a:solidFill>
              <a:latin typeface="EB Garamond"/>
              <a:ea typeface="EB Garamond"/>
              <a:cs typeface="EB Garamond"/>
              <a:sym typeface="EB Garamond"/>
            </a:endParaRPr>
          </a:p>
          <a:p>
            <a:pPr indent="-317500" lvl="0" marL="457200" rtl="0" algn="l">
              <a:lnSpc>
                <a:spcPct val="100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Weighted Average: Precision: 0.94, Recall: 0.93, F1-score: 0.93</a:t>
            </a:r>
            <a:endParaRPr>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914400" rtl="0" algn="l">
              <a:lnSpc>
                <a:spcPct val="115000"/>
              </a:lnSpc>
              <a:spcBef>
                <a:spcPts val="1400"/>
              </a:spcBef>
              <a:spcAft>
                <a:spcPts val="0"/>
              </a:spcAft>
              <a:buNone/>
            </a:pPr>
            <a:r>
              <a:t/>
            </a:r>
            <a:endParaRPr b="1" sz="1500">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184" name="Google Shape;184;p28"/>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500">
                <a:solidFill>
                  <a:schemeClr val="dk1"/>
                </a:solidFill>
                <a:highlight>
                  <a:srgbClr val="EEE7F1"/>
                </a:highlight>
                <a:latin typeface="EB Garamond"/>
                <a:ea typeface="EB Garamond"/>
                <a:cs typeface="EB Garamond"/>
                <a:sym typeface="EB Garamond"/>
              </a:rPr>
              <a:t>4. Random Forest</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85" name="Google Shape;185;p28"/>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187" name="Google Shape;187;p28"/>
          <p:cNvPicPr preferRelativeResize="0"/>
          <p:nvPr/>
        </p:nvPicPr>
        <p:blipFill>
          <a:blip r:embed="rId3">
            <a:alphaModFix/>
          </a:blip>
          <a:stretch>
            <a:fillRect/>
          </a:stretch>
        </p:blipFill>
        <p:spPr>
          <a:xfrm>
            <a:off x="3989401" y="1423375"/>
            <a:ext cx="5074499" cy="367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202425" y="11083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latin typeface="EB Garamond"/>
                <a:ea typeface="EB Garamond"/>
                <a:cs typeface="EB Garamond"/>
                <a:sym typeface="EB Garamond"/>
              </a:rPr>
              <a:t>Model Evaluation on Train Set</a:t>
            </a:r>
            <a:endParaRPr b="1">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Char char="●"/>
            </a:pPr>
            <a:r>
              <a:rPr b="1" lang="en">
                <a:solidFill>
                  <a:schemeClr val="dk1"/>
                </a:solidFill>
                <a:latin typeface="EB Garamond"/>
                <a:ea typeface="EB Garamond"/>
                <a:cs typeface="EB Garamond"/>
                <a:sym typeface="EB Garamond"/>
              </a:rPr>
              <a:t>F1 Score:</a:t>
            </a:r>
            <a:r>
              <a:rPr lang="en">
                <a:solidFill>
                  <a:schemeClr val="dk1"/>
                </a:solidFill>
                <a:latin typeface="EB Garamond"/>
                <a:ea typeface="EB Garamond"/>
                <a:cs typeface="EB Garamond"/>
                <a:sym typeface="EB Garamond"/>
              </a:rPr>
              <a:t> 100.0%</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0 (Non-fraud):</a:t>
            </a:r>
            <a:r>
              <a:rPr lang="en">
                <a:solidFill>
                  <a:schemeClr val="dk1"/>
                </a:solidFill>
                <a:latin typeface="EB Garamond"/>
                <a:ea typeface="EB Garamond"/>
                <a:cs typeface="EB Garamond"/>
                <a:sym typeface="EB Garamond"/>
              </a:rPr>
              <a:t> Precision: 1.00, Recall: 1.00, F1-score: 1.00</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Class 1 (Fraud):</a:t>
            </a:r>
            <a:r>
              <a:rPr lang="en">
                <a:solidFill>
                  <a:schemeClr val="dk1"/>
                </a:solidFill>
                <a:latin typeface="EB Garamond"/>
                <a:ea typeface="EB Garamond"/>
                <a:cs typeface="EB Garamond"/>
                <a:sym typeface="EB Garamond"/>
              </a:rPr>
              <a:t> Precision: 1.00, Recall: 1.00, F1-score: 1.00</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Accuracy:</a:t>
            </a:r>
            <a:r>
              <a:rPr lang="en">
                <a:solidFill>
                  <a:schemeClr val="dk1"/>
                </a:solidFill>
                <a:latin typeface="EB Garamond"/>
                <a:ea typeface="EB Garamond"/>
                <a:cs typeface="EB Garamond"/>
                <a:sym typeface="EB Garamond"/>
              </a:rPr>
              <a:t> 100%</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b="1" lang="en">
                <a:solidFill>
                  <a:schemeClr val="dk1"/>
                </a:solidFill>
                <a:latin typeface="EB Garamond"/>
                <a:ea typeface="EB Garamond"/>
                <a:cs typeface="EB Garamond"/>
                <a:sym typeface="EB Garamond"/>
              </a:rPr>
              <a:t>Average Scores:</a:t>
            </a:r>
            <a:endParaRPr b="1">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Macro Average: Precision: 1.00, Recall: 1.00, F1-score: 1.00</a:t>
            </a:r>
            <a:endParaRPr>
              <a:solidFill>
                <a:schemeClr val="dk1"/>
              </a:solidFill>
              <a:latin typeface="EB Garamond"/>
              <a:ea typeface="EB Garamond"/>
              <a:cs typeface="EB Garamond"/>
              <a:sym typeface="EB Garamond"/>
            </a:endParaRPr>
          </a:p>
          <a:p>
            <a:pPr indent="-317500" lvl="1" marL="9144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Weighted Average: Precision: 1.00, Recall: 1.00, F1-score: 1.00</a:t>
            </a:r>
            <a:endParaRPr>
              <a:solidFill>
                <a:schemeClr val="dk1"/>
              </a:solidFill>
              <a:latin typeface="EB Garamond"/>
              <a:ea typeface="EB Garamond"/>
              <a:cs typeface="EB Garamond"/>
              <a:sym typeface="EB Garamond"/>
            </a:endParaRPr>
          </a:p>
          <a:p>
            <a:pPr indent="0" lvl="0" marL="457200" rtl="0" algn="l">
              <a:lnSpc>
                <a:spcPct val="100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914400" rtl="0" algn="l">
              <a:lnSpc>
                <a:spcPct val="115000"/>
              </a:lnSpc>
              <a:spcBef>
                <a:spcPts val="1400"/>
              </a:spcBef>
              <a:spcAft>
                <a:spcPts val="0"/>
              </a:spcAft>
              <a:buNone/>
            </a:pPr>
            <a:r>
              <a:t/>
            </a:r>
            <a:endParaRPr b="1" sz="1500">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193" name="Google Shape;193;p29"/>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200">
                <a:solidFill>
                  <a:schemeClr val="dk1"/>
                </a:solidFill>
                <a:highlight>
                  <a:srgbClr val="EEE7F1"/>
                </a:highlight>
              </a:rPr>
              <a:t>5. XGBoost</a:t>
            </a:r>
            <a:endParaRPr b="1" sz="1200">
              <a:solidFill>
                <a:schemeClr val="dk1"/>
              </a:solidFill>
              <a:highlight>
                <a:srgbClr val="EEE7F1"/>
              </a:highlight>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194" name="Google Shape;194;p29"/>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196" name="Google Shape;196;p29"/>
          <p:cNvPicPr preferRelativeResize="0"/>
          <p:nvPr/>
        </p:nvPicPr>
        <p:blipFill>
          <a:blip r:embed="rId3">
            <a:alphaModFix/>
          </a:blip>
          <a:stretch>
            <a:fillRect/>
          </a:stretch>
        </p:blipFill>
        <p:spPr>
          <a:xfrm>
            <a:off x="4215326" y="794100"/>
            <a:ext cx="4631876" cy="419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85225" y="1251775"/>
            <a:ext cx="3589200" cy="3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solidFill>
                  <a:schemeClr val="dk1"/>
                </a:solidFill>
                <a:latin typeface="EB Garamond"/>
                <a:ea typeface="EB Garamond"/>
                <a:cs typeface="EB Garamond"/>
                <a:sym typeface="EB Garamond"/>
              </a:rPr>
              <a:t>Model Evaluation on Test Set</a:t>
            </a:r>
            <a:endParaRPr b="1">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F1 Score:</a:t>
            </a:r>
            <a:r>
              <a:rPr lang="en">
                <a:solidFill>
                  <a:schemeClr val="dk1"/>
                </a:solidFill>
                <a:latin typeface="EB Garamond"/>
                <a:ea typeface="EB Garamond"/>
                <a:cs typeface="EB Garamond"/>
                <a:sym typeface="EB Garamond"/>
              </a:rPr>
              <a:t> 92.47%</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Class 0 (Non-fraud):</a:t>
            </a:r>
            <a:r>
              <a:rPr lang="en">
                <a:solidFill>
                  <a:schemeClr val="dk1"/>
                </a:solidFill>
                <a:latin typeface="EB Garamond"/>
                <a:ea typeface="EB Garamond"/>
                <a:cs typeface="EB Garamond"/>
                <a:sym typeface="EB Garamond"/>
              </a:rPr>
              <a:t> Precision: 0.90, Recall: 0.97, F1-score: 0.93</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Class 1 (Fraud):</a:t>
            </a:r>
            <a:r>
              <a:rPr lang="en">
                <a:solidFill>
                  <a:schemeClr val="dk1"/>
                </a:solidFill>
                <a:latin typeface="EB Garamond"/>
                <a:ea typeface="EB Garamond"/>
                <a:cs typeface="EB Garamond"/>
                <a:sym typeface="EB Garamond"/>
              </a:rPr>
              <a:t> Precision: 0.97, Recall: 0.88, F1-score: 0.92</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Accuracy:</a:t>
            </a:r>
            <a:r>
              <a:rPr lang="en">
                <a:solidFill>
                  <a:schemeClr val="dk1"/>
                </a:solidFill>
                <a:latin typeface="EB Garamond"/>
                <a:ea typeface="EB Garamond"/>
                <a:cs typeface="EB Garamond"/>
                <a:sym typeface="EB Garamond"/>
              </a:rPr>
              <a:t> 93%</a:t>
            </a:r>
            <a:endParaRPr>
              <a:solidFill>
                <a:schemeClr val="dk1"/>
              </a:solidFill>
              <a:latin typeface="EB Garamond"/>
              <a:ea typeface="EB Garamond"/>
              <a:cs typeface="EB Garamond"/>
              <a:sym typeface="EB Garamond"/>
            </a:endParaRPr>
          </a:p>
          <a:p>
            <a:pPr indent="-228600" lvl="0" marL="457200" rtl="0" algn="l">
              <a:lnSpc>
                <a:spcPct val="100000"/>
              </a:lnSpc>
              <a:spcBef>
                <a:spcPts val="1400"/>
              </a:spcBef>
              <a:spcAft>
                <a:spcPts val="0"/>
              </a:spcAft>
              <a:buNone/>
            </a:pPr>
            <a:r>
              <a:rPr b="1" lang="en">
                <a:solidFill>
                  <a:schemeClr val="dk1"/>
                </a:solidFill>
                <a:latin typeface="EB Garamond"/>
                <a:ea typeface="EB Garamond"/>
                <a:cs typeface="EB Garamond"/>
                <a:sym typeface="EB Garamond"/>
              </a:rPr>
              <a:t>Average Scores:</a:t>
            </a:r>
            <a:endParaRPr b="1">
              <a:solidFill>
                <a:schemeClr val="dk1"/>
              </a:solidFill>
              <a:latin typeface="EB Garamond"/>
              <a:ea typeface="EB Garamond"/>
              <a:cs typeface="EB Garamond"/>
              <a:sym typeface="EB Garamond"/>
            </a:endParaRPr>
          </a:p>
          <a:p>
            <a:pPr indent="-317500" lvl="0" marL="457200" rtl="0" algn="l">
              <a:lnSpc>
                <a:spcPct val="100000"/>
              </a:lnSpc>
              <a:spcBef>
                <a:spcPts val="140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Macro Average: Precision: 0.93, Recall: 0.93, F1-score: 0.93</a:t>
            </a:r>
            <a:endParaRPr>
              <a:solidFill>
                <a:schemeClr val="dk1"/>
              </a:solidFill>
              <a:latin typeface="EB Garamond"/>
              <a:ea typeface="EB Garamond"/>
              <a:cs typeface="EB Garamond"/>
              <a:sym typeface="EB Garamond"/>
            </a:endParaRPr>
          </a:p>
          <a:p>
            <a:pPr indent="-317500" lvl="0" marL="457200" rtl="0" algn="l">
              <a:lnSpc>
                <a:spcPct val="100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Weighted Average: Precision: 0.93, Recall: 0.93, F1-score: 0.93</a:t>
            </a:r>
            <a:endParaRPr>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Font typeface="EB Garamond"/>
              <a:buChar char="●"/>
            </a:pPr>
            <a:r>
              <a:t/>
            </a:r>
            <a:endParaRPr b="1">
              <a:solidFill>
                <a:schemeClr val="dk1"/>
              </a:solidFill>
              <a:latin typeface="EB Garamond"/>
              <a:ea typeface="EB Garamond"/>
              <a:cs typeface="EB Garamond"/>
              <a:sym typeface="EB Garamond"/>
            </a:endParaRPr>
          </a:p>
          <a:p>
            <a:pPr indent="0" lvl="0" marL="457200" rtl="0" algn="l">
              <a:lnSpc>
                <a:spcPct val="100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914400" rtl="0" algn="l">
              <a:lnSpc>
                <a:spcPct val="115000"/>
              </a:lnSpc>
              <a:spcBef>
                <a:spcPts val="1400"/>
              </a:spcBef>
              <a:spcAft>
                <a:spcPts val="0"/>
              </a:spcAft>
              <a:buNone/>
            </a:pPr>
            <a:r>
              <a:t/>
            </a:r>
            <a:endParaRPr b="1" sz="1500">
              <a:solidFill>
                <a:schemeClr val="dk1"/>
              </a:solidFill>
              <a:latin typeface="EB Garamond"/>
              <a:ea typeface="EB Garamond"/>
              <a:cs typeface="EB Garamond"/>
              <a:sym typeface="EB Garamond"/>
            </a:endParaRPr>
          </a:p>
          <a:p>
            <a:pPr indent="0" lvl="0" marL="457200" rtl="0" algn="l">
              <a:spcBef>
                <a:spcPts val="1400"/>
              </a:spcBef>
              <a:spcAft>
                <a:spcPts val="0"/>
              </a:spcAft>
              <a:buNone/>
            </a:pPr>
            <a:r>
              <a:t/>
            </a:r>
            <a:endParaRPr sz="1700">
              <a:solidFill>
                <a:schemeClr val="dk1"/>
              </a:solidFill>
              <a:latin typeface="EB Garamond"/>
              <a:ea typeface="EB Garamond"/>
              <a:cs typeface="EB Garamond"/>
              <a:sym typeface="EB Garamond"/>
            </a:endParaRPr>
          </a:p>
        </p:txBody>
      </p:sp>
      <p:sp>
        <p:nvSpPr>
          <p:cNvPr id="202" name="Google Shape;202;p30"/>
          <p:cNvSpPr txBox="1"/>
          <p:nvPr/>
        </p:nvSpPr>
        <p:spPr>
          <a:xfrm>
            <a:off x="463950" y="441050"/>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200">
                <a:solidFill>
                  <a:schemeClr val="dk1"/>
                </a:solidFill>
                <a:highlight>
                  <a:srgbClr val="EEE7F1"/>
                </a:highlight>
              </a:rPr>
              <a:t>5. XGBoost</a:t>
            </a:r>
            <a:endParaRPr b="1" sz="1200">
              <a:solidFill>
                <a:schemeClr val="dk1"/>
              </a:solidFill>
              <a:highlight>
                <a:srgbClr val="EEE7F1"/>
              </a:highlight>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l">
              <a:lnSpc>
                <a:spcPct val="115000"/>
              </a:lnSpc>
              <a:spcBef>
                <a:spcPts val="14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p:txBody>
      </p:sp>
      <p:cxnSp>
        <p:nvCxnSpPr>
          <p:cNvPr id="203" name="Google Shape;203;p30"/>
          <p:cNvCxnSpPr/>
          <p:nvPr/>
        </p:nvCxnSpPr>
        <p:spPr>
          <a:xfrm flipH="1" rot="10800000">
            <a:off x="85225" y="973125"/>
            <a:ext cx="3210300" cy="90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30"/>
          <p:cNvSpPr txBox="1"/>
          <p:nvPr/>
        </p:nvSpPr>
        <p:spPr>
          <a:xfrm>
            <a:off x="2191350" y="169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800">
                <a:solidFill>
                  <a:schemeClr val="dk1"/>
                </a:solidFill>
                <a:highlight>
                  <a:srgbClr val="EEE7F1"/>
                </a:highlight>
                <a:latin typeface="EB Garamond"/>
                <a:ea typeface="EB Garamond"/>
                <a:cs typeface="EB Garamond"/>
                <a:sym typeface="EB Garamond"/>
              </a:rPr>
              <a:t>Models Building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pic>
        <p:nvPicPr>
          <p:cNvPr id="205" name="Google Shape;205;p30"/>
          <p:cNvPicPr preferRelativeResize="0"/>
          <p:nvPr/>
        </p:nvPicPr>
        <p:blipFill>
          <a:blip r:embed="rId3">
            <a:alphaModFix/>
          </a:blip>
          <a:stretch>
            <a:fillRect/>
          </a:stretch>
        </p:blipFill>
        <p:spPr>
          <a:xfrm>
            <a:off x="3612577" y="1251775"/>
            <a:ext cx="5381152" cy="3231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nvSpPr>
        <p:spPr>
          <a:xfrm>
            <a:off x="1933850" y="197575"/>
            <a:ext cx="3931800" cy="73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2400">
                <a:solidFill>
                  <a:schemeClr val="dk1"/>
                </a:solidFill>
                <a:latin typeface="EB Garamond"/>
                <a:ea typeface="EB Garamond"/>
                <a:cs typeface="EB Garamond"/>
                <a:sym typeface="EB Garamond"/>
              </a:rPr>
              <a:t>Conclusion</a:t>
            </a:r>
            <a:endParaRPr b="1" sz="2400">
              <a:solidFill>
                <a:schemeClr val="dk1"/>
              </a:solidFill>
              <a:latin typeface="EB Garamond"/>
              <a:ea typeface="EB Garamond"/>
              <a:cs typeface="EB Garamond"/>
              <a:sym typeface="EB Garamond"/>
            </a:endParaRPr>
          </a:p>
          <a:p>
            <a:pPr indent="0" lvl="0" marL="0" rtl="0" algn="l">
              <a:spcBef>
                <a:spcPts val="400"/>
              </a:spcBef>
              <a:spcAft>
                <a:spcPts val="0"/>
              </a:spcAft>
              <a:buNone/>
            </a:pPr>
            <a:r>
              <a:t/>
            </a:r>
            <a:endParaRPr sz="1800">
              <a:solidFill>
                <a:schemeClr val="dk2"/>
              </a:solidFill>
            </a:endParaRPr>
          </a:p>
        </p:txBody>
      </p:sp>
      <p:cxnSp>
        <p:nvCxnSpPr>
          <p:cNvPr id="211" name="Google Shape;211;p31"/>
          <p:cNvCxnSpPr/>
          <p:nvPr/>
        </p:nvCxnSpPr>
        <p:spPr>
          <a:xfrm flipH="1" rot="10800000">
            <a:off x="94225" y="693600"/>
            <a:ext cx="9053700" cy="2700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31"/>
          <p:cNvSpPr txBox="1"/>
          <p:nvPr/>
        </p:nvSpPr>
        <p:spPr>
          <a:xfrm>
            <a:off x="3214350" y="1297750"/>
            <a:ext cx="5203200" cy="29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Model Performance:</a:t>
            </a:r>
            <a:endParaRPr b="1" sz="1500">
              <a:solidFill>
                <a:schemeClr val="dk1"/>
              </a:solidFill>
              <a:latin typeface="EB Garamond"/>
              <a:ea typeface="EB Garamond"/>
              <a:cs typeface="EB Garamond"/>
              <a:sym typeface="EB Garamond"/>
            </a:endParaRPr>
          </a:p>
          <a:p>
            <a:pPr indent="-323850" lvl="0" marL="457200" rtl="0" algn="l">
              <a:lnSpc>
                <a:spcPct val="115000"/>
              </a:lnSpc>
              <a:spcBef>
                <a:spcPts val="14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Most models perform well in terms of ROC score, Recall, and Precision.</a:t>
            </a:r>
            <a:endParaRPr sz="1500">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Considerations for Best Model:</a:t>
            </a:r>
            <a:endParaRPr b="1" sz="1500">
              <a:solidFill>
                <a:schemeClr val="dk1"/>
              </a:solidFill>
              <a:latin typeface="EB Garamond"/>
              <a:ea typeface="EB Garamond"/>
              <a:cs typeface="EB Garamond"/>
              <a:sym typeface="EB Garamond"/>
            </a:endParaRPr>
          </a:p>
          <a:p>
            <a:pPr indent="-323850" lvl="0" marL="457200" rtl="0" algn="l">
              <a:lnSpc>
                <a:spcPct val="115000"/>
              </a:lnSpc>
              <a:spcBef>
                <a:spcPts val="140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Infrastructure, resources, and computational power required.</a:t>
            </a:r>
            <a:endParaRPr sz="1500">
              <a:solidFill>
                <a:schemeClr val="dk1"/>
              </a:solidFill>
              <a:latin typeface="EB Garamond"/>
              <a:ea typeface="EB Garamond"/>
              <a:cs typeface="EB Garamond"/>
              <a:sym typeface="EB Garamond"/>
            </a:endParaRPr>
          </a:p>
          <a:p>
            <a:pPr indent="-323850" lvl="0" marL="4572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High-complexity models (ANN, Random Forest, XGBoost) need more resources and higher deployment costs.</a:t>
            </a:r>
            <a:endParaRPr sz="1500">
              <a:solidFill>
                <a:schemeClr val="dk1"/>
              </a:solidFill>
              <a:latin typeface="EB Garamond"/>
              <a:ea typeface="EB Garamond"/>
              <a:cs typeface="EB Garamond"/>
              <a:sym typeface="EB Garamond"/>
            </a:endParaRPr>
          </a:p>
          <a:p>
            <a:pPr indent="-323850" lvl="0" marL="457200" rtl="0" algn="l">
              <a:lnSpc>
                <a:spcPct val="115000"/>
              </a:lnSpc>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Simpler models (Logistic Regression) need fewer resources and lower costs.</a:t>
            </a:r>
            <a:endParaRPr sz="1500">
              <a:solidFill>
                <a:schemeClr val="dk1"/>
              </a:solidFill>
              <a:latin typeface="EB Garamond"/>
              <a:ea typeface="EB Garamond"/>
              <a:cs typeface="EB Garamond"/>
              <a:sym typeface="EB Garamond"/>
            </a:endParaRPr>
          </a:p>
          <a:p>
            <a:pPr indent="0" lvl="0" marL="0" rtl="0" algn="l">
              <a:spcBef>
                <a:spcPts val="1400"/>
              </a:spcBef>
              <a:spcAft>
                <a:spcPts val="0"/>
              </a:spcAft>
              <a:buNone/>
            </a:pPr>
            <a:r>
              <a:t/>
            </a:r>
            <a:endParaRPr sz="1800">
              <a:solidFill>
                <a:schemeClr val="dk2"/>
              </a:solidFill>
            </a:endParaRPr>
          </a:p>
        </p:txBody>
      </p:sp>
      <p:pic>
        <p:nvPicPr>
          <p:cNvPr id="213" name="Google Shape;213;p31"/>
          <p:cNvPicPr preferRelativeResize="0"/>
          <p:nvPr/>
        </p:nvPicPr>
        <p:blipFill rotWithShape="1">
          <a:blip r:embed="rId3">
            <a:alphaModFix/>
          </a:blip>
          <a:srcRect b="-3689" l="0" r="0" t="3689"/>
          <a:stretch/>
        </p:blipFill>
        <p:spPr>
          <a:xfrm>
            <a:off x="1487025" y="1487125"/>
            <a:ext cx="978851" cy="978851"/>
          </a:xfrm>
          <a:prstGeom prst="rect">
            <a:avLst/>
          </a:prstGeom>
          <a:noFill/>
          <a:ln>
            <a:noFill/>
          </a:ln>
        </p:spPr>
      </p:pic>
      <p:pic>
        <p:nvPicPr>
          <p:cNvPr id="214" name="Google Shape;214;p31"/>
          <p:cNvPicPr preferRelativeResize="0"/>
          <p:nvPr/>
        </p:nvPicPr>
        <p:blipFill>
          <a:blip r:embed="rId4">
            <a:alphaModFix/>
          </a:blip>
          <a:stretch>
            <a:fillRect/>
          </a:stretch>
        </p:blipFill>
        <p:spPr>
          <a:xfrm>
            <a:off x="1586200" y="3101450"/>
            <a:ext cx="1213325" cy="121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1717400" y="1009175"/>
            <a:ext cx="5455800" cy="236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Clr>
                <a:schemeClr val="dk1"/>
              </a:buClr>
              <a:buSzPts val="1100"/>
              <a:buFont typeface="Arial"/>
              <a:buNone/>
            </a:pPr>
            <a:r>
              <a:rPr b="1" lang="en" sz="1900">
                <a:solidFill>
                  <a:srgbClr val="434343"/>
                </a:solidFill>
                <a:latin typeface="EB Garamond"/>
                <a:ea typeface="EB Garamond"/>
                <a:cs typeface="EB Garamond"/>
                <a:sym typeface="EB Garamond"/>
              </a:rPr>
              <a:t>Credit Card Fraud Detection</a:t>
            </a:r>
            <a:endParaRPr b="1" sz="1900">
              <a:solidFill>
                <a:srgbClr val="434343"/>
              </a:solidFill>
              <a:latin typeface="EB Garamond"/>
              <a:ea typeface="EB Garamond"/>
              <a:cs typeface="EB Garamond"/>
              <a:sym typeface="EB Garamond"/>
            </a:endParaRPr>
          </a:p>
          <a:p>
            <a:pPr indent="0" lvl="0" marL="0" rtl="0" algn="ctr">
              <a:lnSpc>
                <a:spcPct val="115000"/>
              </a:lnSpc>
              <a:spcBef>
                <a:spcPts val="1200"/>
              </a:spcBef>
              <a:spcAft>
                <a:spcPts val="0"/>
              </a:spcAft>
              <a:buNone/>
            </a:pPr>
            <a:r>
              <a:rPr b="1" lang="en" sz="1900">
                <a:solidFill>
                  <a:srgbClr val="434343"/>
                </a:solidFill>
                <a:latin typeface="EB Garamond"/>
                <a:ea typeface="EB Garamond"/>
                <a:cs typeface="EB Garamond"/>
                <a:sym typeface="EB Garamond"/>
              </a:rPr>
              <a:t>By</a:t>
            </a:r>
            <a:endParaRPr b="1" sz="1900">
              <a:solidFill>
                <a:srgbClr val="434343"/>
              </a:solidFill>
              <a:latin typeface="EB Garamond"/>
              <a:ea typeface="EB Garamond"/>
              <a:cs typeface="EB Garamond"/>
              <a:sym typeface="EB Garamond"/>
            </a:endParaRPr>
          </a:p>
          <a:p>
            <a:pPr indent="0" lvl="0" marL="0" rtl="0" algn="l">
              <a:lnSpc>
                <a:spcPct val="115000"/>
              </a:lnSpc>
              <a:spcBef>
                <a:spcPts val="1200"/>
              </a:spcBef>
              <a:spcAft>
                <a:spcPts val="0"/>
              </a:spcAft>
              <a:buClr>
                <a:schemeClr val="dk1"/>
              </a:buClr>
              <a:buSzPts val="1100"/>
              <a:buFont typeface="Arial"/>
              <a:buNone/>
            </a:pPr>
            <a:r>
              <a:rPr b="1" lang="en" sz="1900">
                <a:solidFill>
                  <a:srgbClr val="434343"/>
                </a:solidFill>
                <a:latin typeface="EB Garamond"/>
                <a:ea typeface="EB Garamond"/>
                <a:cs typeface="EB Garamond"/>
                <a:sym typeface="EB Garamond"/>
              </a:rPr>
              <a:t>      				_____________</a:t>
            </a:r>
            <a:endParaRPr b="1" sz="1900">
              <a:solidFill>
                <a:srgbClr val="434343"/>
              </a:solidFill>
              <a:latin typeface="EB Garamond"/>
              <a:ea typeface="EB Garamond"/>
              <a:cs typeface="EB Garamond"/>
              <a:sym typeface="EB Garamond"/>
            </a:endParaRPr>
          </a:p>
          <a:p>
            <a:pPr indent="0" lvl="0" marL="0" rtl="0" algn="ctr">
              <a:lnSpc>
                <a:spcPct val="115000"/>
              </a:lnSpc>
              <a:spcBef>
                <a:spcPts val="1200"/>
              </a:spcBef>
              <a:spcAft>
                <a:spcPts val="0"/>
              </a:spcAft>
              <a:buClr>
                <a:schemeClr val="dk1"/>
              </a:buClr>
              <a:buSzPts val="1100"/>
              <a:buFont typeface="Arial"/>
              <a:buNone/>
            </a:pPr>
            <a:r>
              <a:rPr b="1" lang="en" sz="1900">
                <a:solidFill>
                  <a:srgbClr val="434343"/>
                </a:solidFill>
                <a:latin typeface="EB Garamond"/>
                <a:ea typeface="EB Garamond"/>
                <a:cs typeface="EB Garamond"/>
                <a:sym typeface="EB Garamond"/>
              </a:rPr>
              <a:t>Nigar Tasmim Ahamed </a:t>
            </a:r>
            <a:endParaRPr b="1" sz="1900">
              <a:solidFill>
                <a:srgbClr val="434343"/>
              </a:solidFill>
              <a:latin typeface="EB Garamond"/>
              <a:ea typeface="EB Garamond"/>
              <a:cs typeface="EB Garamond"/>
              <a:sym typeface="EB Garamond"/>
            </a:endParaRPr>
          </a:p>
          <a:p>
            <a:pPr indent="457200" lvl="0" marL="457200" rtl="0" algn="l">
              <a:spcBef>
                <a:spcPts val="0"/>
              </a:spcBef>
              <a:spcAft>
                <a:spcPts val="0"/>
              </a:spcAft>
              <a:buNone/>
            </a:pPr>
            <a:r>
              <a:rPr b="1" lang="en" sz="2400">
                <a:solidFill>
                  <a:schemeClr val="dk2"/>
                </a:solidFill>
                <a:latin typeface="Times New Roman"/>
                <a:ea typeface="Times New Roman"/>
                <a:cs typeface="Times New Roman"/>
                <a:sym typeface="Times New Roman"/>
              </a:rPr>
              <a:t> </a:t>
            </a:r>
            <a:endParaRPr b="1" sz="2400">
              <a:solidFill>
                <a:schemeClr val="dk2"/>
              </a:solidFill>
              <a:latin typeface="Times New Roman"/>
              <a:ea typeface="Times New Roman"/>
              <a:cs typeface="Times New Roman"/>
              <a:sym typeface="Times New Roman"/>
            </a:endParaRPr>
          </a:p>
        </p:txBody>
      </p:sp>
      <p:pic>
        <p:nvPicPr>
          <p:cNvPr id="60" name="Google Shape;60;p14"/>
          <p:cNvPicPr preferRelativeResize="0"/>
          <p:nvPr/>
        </p:nvPicPr>
        <p:blipFill>
          <a:blip r:embed="rId3">
            <a:alphaModFix/>
          </a:blip>
          <a:stretch>
            <a:fillRect/>
          </a:stretch>
        </p:blipFill>
        <p:spPr>
          <a:xfrm>
            <a:off x="0" y="3407800"/>
            <a:ext cx="1666000" cy="166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nvSpPr>
        <p:spPr>
          <a:xfrm>
            <a:off x="1933850" y="197575"/>
            <a:ext cx="3931800" cy="73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2400">
                <a:solidFill>
                  <a:schemeClr val="dk1"/>
                </a:solidFill>
                <a:latin typeface="EB Garamond"/>
                <a:ea typeface="EB Garamond"/>
                <a:cs typeface="EB Garamond"/>
                <a:sym typeface="EB Garamond"/>
              </a:rPr>
              <a:t>Conclusion</a:t>
            </a:r>
            <a:endParaRPr b="1" sz="2400">
              <a:solidFill>
                <a:schemeClr val="dk1"/>
              </a:solidFill>
              <a:latin typeface="EB Garamond"/>
              <a:ea typeface="EB Garamond"/>
              <a:cs typeface="EB Garamond"/>
              <a:sym typeface="EB Garamond"/>
            </a:endParaRPr>
          </a:p>
          <a:p>
            <a:pPr indent="0" lvl="0" marL="0" rtl="0" algn="l">
              <a:spcBef>
                <a:spcPts val="400"/>
              </a:spcBef>
              <a:spcAft>
                <a:spcPts val="0"/>
              </a:spcAft>
              <a:buNone/>
            </a:pPr>
            <a:r>
              <a:t/>
            </a:r>
            <a:endParaRPr sz="1800">
              <a:solidFill>
                <a:schemeClr val="dk2"/>
              </a:solidFill>
            </a:endParaRPr>
          </a:p>
        </p:txBody>
      </p:sp>
      <p:cxnSp>
        <p:nvCxnSpPr>
          <p:cNvPr id="220" name="Google Shape;220;p32"/>
          <p:cNvCxnSpPr/>
          <p:nvPr/>
        </p:nvCxnSpPr>
        <p:spPr>
          <a:xfrm flipH="1" rot="10800000">
            <a:off x="94225" y="693600"/>
            <a:ext cx="9053700" cy="270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32"/>
          <p:cNvSpPr txBox="1"/>
          <p:nvPr/>
        </p:nvSpPr>
        <p:spPr>
          <a:xfrm>
            <a:off x="3214350" y="1297750"/>
            <a:ext cx="5203200" cy="2957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400"/>
              </a:spcBef>
              <a:spcAft>
                <a:spcPts val="0"/>
              </a:spcAft>
              <a:buNone/>
            </a:pPr>
            <a:r>
              <a:rPr b="1" lang="en">
                <a:solidFill>
                  <a:schemeClr val="dk1"/>
                </a:solidFill>
                <a:latin typeface="EB Garamond"/>
                <a:ea typeface="EB Garamond"/>
                <a:cs typeface="EB Garamond"/>
                <a:sym typeface="EB Garamond"/>
              </a:rPr>
              <a:t>Cost vs. Performance:</a:t>
            </a:r>
            <a:endParaRPr b="1">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Consider the monetary impact of ROC score changes.</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Balance between cost of building the model and the potential monetary gain or loss.</a:t>
            </a:r>
            <a:endParaRPr>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None/>
            </a:pPr>
            <a:r>
              <a:rPr b="1" lang="en">
                <a:solidFill>
                  <a:schemeClr val="dk1"/>
                </a:solidFill>
                <a:latin typeface="EB Garamond"/>
                <a:ea typeface="EB Garamond"/>
                <a:cs typeface="EB Garamond"/>
                <a:sym typeface="EB Garamond"/>
              </a:rPr>
              <a:t>Recommendation:</a:t>
            </a:r>
            <a:endParaRPr b="1">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XGBoost performs well on balanced datasets with undersampling.</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High ROC score and Recall.</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Font typeface="EB Garamond"/>
              <a:buChar char="●"/>
            </a:pPr>
            <a:r>
              <a:rPr lang="en">
                <a:solidFill>
                  <a:schemeClr val="dk1"/>
                </a:solidFill>
                <a:latin typeface="EB Garamond"/>
                <a:ea typeface="EB Garamond"/>
                <a:cs typeface="EB Garamond"/>
                <a:sym typeface="EB Garamond"/>
              </a:rPr>
              <a:t>Easy to interpret and explain to the business.</a:t>
            </a:r>
            <a:endParaRPr>
              <a:solidFill>
                <a:schemeClr val="dk1"/>
              </a:solidFill>
              <a:latin typeface="EB Garamond"/>
              <a:ea typeface="EB Garamond"/>
              <a:cs typeface="EB Garamond"/>
              <a:sym typeface="EB Garamond"/>
            </a:endParaRPr>
          </a:p>
          <a:p>
            <a:pPr indent="0" lvl="0" marL="457200" rtl="0" algn="l">
              <a:lnSpc>
                <a:spcPct val="115000"/>
              </a:lnSpc>
              <a:spcBef>
                <a:spcPts val="1400"/>
              </a:spcBef>
              <a:spcAft>
                <a:spcPts val="0"/>
              </a:spcAft>
              <a:buNone/>
            </a:pPr>
            <a:r>
              <a:t/>
            </a:r>
            <a:endParaRPr b="1" sz="1500">
              <a:solidFill>
                <a:schemeClr val="dk1"/>
              </a:solidFill>
              <a:latin typeface="EB Garamond"/>
              <a:ea typeface="EB Garamond"/>
              <a:cs typeface="EB Garamond"/>
              <a:sym typeface="EB Garamond"/>
            </a:endParaRPr>
          </a:p>
          <a:p>
            <a:pPr indent="0" lvl="0" marL="0" rtl="0" algn="l">
              <a:spcBef>
                <a:spcPts val="1400"/>
              </a:spcBef>
              <a:spcAft>
                <a:spcPts val="0"/>
              </a:spcAft>
              <a:buNone/>
            </a:pPr>
            <a:r>
              <a:t/>
            </a:r>
            <a:endParaRPr sz="1800">
              <a:solidFill>
                <a:schemeClr val="dk2"/>
              </a:solidFill>
            </a:endParaRPr>
          </a:p>
        </p:txBody>
      </p:sp>
      <p:pic>
        <p:nvPicPr>
          <p:cNvPr id="222" name="Google Shape;222;p32"/>
          <p:cNvPicPr preferRelativeResize="0"/>
          <p:nvPr/>
        </p:nvPicPr>
        <p:blipFill>
          <a:blip r:embed="rId3">
            <a:alphaModFix/>
          </a:blip>
          <a:stretch>
            <a:fillRect/>
          </a:stretch>
        </p:blipFill>
        <p:spPr>
          <a:xfrm>
            <a:off x="1622300" y="1613400"/>
            <a:ext cx="1060026" cy="1060026"/>
          </a:xfrm>
          <a:prstGeom prst="rect">
            <a:avLst/>
          </a:prstGeom>
          <a:noFill/>
          <a:ln>
            <a:noFill/>
          </a:ln>
        </p:spPr>
      </p:pic>
      <p:pic>
        <p:nvPicPr>
          <p:cNvPr id="223" name="Google Shape;223;p32"/>
          <p:cNvPicPr preferRelativeResize="0"/>
          <p:nvPr/>
        </p:nvPicPr>
        <p:blipFill>
          <a:blip r:embed="rId4">
            <a:alphaModFix/>
          </a:blip>
          <a:stretch>
            <a:fillRect/>
          </a:stretch>
        </p:blipFill>
        <p:spPr>
          <a:xfrm>
            <a:off x="1545575" y="3119325"/>
            <a:ext cx="1213475" cy="121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2633175" y="82060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700">
                <a:solidFill>
                  <a:schemeClr val="dk2"/>
                </a:solidFill>
                <a:latin typeface="EB Garamond"/>
                <a:ea typeface="EB Garamond"/>
                <a:cs typeface="EB Garamond"/>
                <a:sym typeface="EB Garamond"/>
              </a:rPr>
              <a:t>The   Problem </a:t>
            </a:r>
            <a:endParaRPr sz="2700">
              <a:solidFill>
                <a:schemeClr val="dk2"/>
              </a:solidFill>
              <a:latin typeface="EB Garamond"/>
              <a:ea typeface="EB Garamond"/>
              <a:cs typeface="EB Garamond"/>
              <a:sym typeface="EB Garamond"/>
            </a:endParaRPr>
          </a:p>
        </p:txBody>
      </p:sp>
      <p:cxnSp>
        <p:nvCxnSpPr>
          <p:cNvPr id="66" name="Google Shape;66;p15"/>
          <p:cNvCxnSpPr/>
          <p:nvPr/>
        </p:nvCxnSpPr>
        <p:spPr>
          <a:xfrm>
            <a:off x="22075" y="1523175"/>
            <a:ext cx="9099000" cy="0"/>
          </a:xfrm>
          <a:prstGeom prst="straightConnector1">
            <a:avLst/>
          </a:prstGeom>
          <a:noFill/>
          <a:ln cap="flat" cmpd="sng" w="9525">
            <a:solidFill>
              <a:schemeClr val="dk2"/>
            </a:solidFill>
            <a:prstDash val="solid"/>
            <a:round/>
            <a:headEnd len="med" w="med" type="none"/>
            <a:tailEnd len="med" w="med" type="none"/>
          </a:ln>
        </p:spPr>
      </p:cxnSp>
      <p:sp>
        <p:nvSpPr>
          <p:cNvPr id="67" name="Google Shape;67;p15"/>
          <p:cNvSpPr txBox="1"/>
          <p:nvPr/>
        </p:nvSpPr>
        <p:spPr>
          <a:xfrm>
            <a:off x="202425" y="1766675"/>
            <a:ext cx="8675100" cy="146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2"/>
                </a:solidFill>
                <a:highlight>
                  <a:srgbClr val="EEE7F1"/>
                </a:highlight>
                <a:latin typeface="EB Garamond"/>
                <a:ea typeface="EB Garamond"/>
                <a:cs typeface="EB Garamond"/>
                <a:sym typeface="EB Garamond"/>
              </a:rPr>
              <a:t>The Credit Card Fraud Detection Problem involves analyzing historical credit card transactions to identify those that were fraudulent. This analysis helps create a model that can predict whether new transactions are fraudulent. Our goal is to accurately detect fraudulent transactions while minimizing false fraud classifications.</a:t>
            </a:r>
            <a:endParaRPr>
              <a:solidFill>
                <a:schemeClr val="dk2"/>
              </a:solidFill>
              <a:highlight>
                <a:srgbClr val="EEE7F1"/>
              </a:highlight>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2696300" y="243475"/>
            <a:ext cx="3000000" cy="95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None/>
            </a:pPr>
            <a:r>
              <a:rPr b="1" lang="en" sz="1700">
                <a:solidFill>
                  <a:schemeClr val="dk2"/>
                </a:solidFill>
                <a:highlight>
                  <a:srgbClr val="EEE7F1"/>
                </a:highlight>
                <a:latin typeface="EB Garamond"/>
                <a:ea typeface="EB Garamond"/>
                <a:cs typeface="EB Garamond"/>
                <a:sym typeface="EB Garamond"/>
              </a:rPr>
              <a:t>Data Description</a:t>
            </a:r>
            <a:endParaRPr b="1" sz="1700">
              <a:solidFill>
                <a:schemeClr val="dk2"/>
              </a:solidFill>
              <a:highlight>
                <a:srgbClr val="EEE7F1"/>
              </a:highlight>
              <a:latin typeface="EB Garamond"/>
              <a:ea typeface="EB Garamond"/>
              <a:cs typeface="EB Garamond"/>
              <a:sym typeface="EB Garamond"/>
            </a:endParaRPr>
          </a:p>
          <a:p>
            <a:pPr indent="0" lvl="0" marL="0" rtl="0" algn="ctr">
              <a:lnSpc>
                <a:spcPct val="115000"/>
              </a:lnSpc>
              <a:spcBef>
                <a:spcPts val="400"/>
              </a:spcBef>
              <a:spcAft>
                <a:spcPts val="0"/>
              </a:spcAft>
              <a:buNone/>
            </a:pPr>
            <a:r>
              <a:t/>
            </a:r>
            <a:endParaRPr sz="2700">
              <a:solidFill>
                <a:schemeClr val="dk2"/>
              </a:solidFill>
              <a:latin typeface="EB Garamond"/>
              <a:ea typeface="EB Garamond"/>
              <a:cs typeface="EB Garamond"/>
              <a:sym typeface="EB Garamond"/>
            </a:endParaRPr>
          </a:p>
        </p:txBody>
      </p:sp>
      <p:cxnSp>
        <p:nvCxnSpPr>
          <p:cNvPr id="73" name="Google Shape;73;p16"/>
          <p:cNvCxnSpPr/>
          <p:nvPr/>
        </p:nvCxnSpPr>
        <p:spPr>
          <a:xfrm>
            <a:off x="22500" y="1018175"/>
            <a:ext cx="9099000" cy="0"/>
          </a:xfrm>
          <a:prstGeom prst="straightConnector1">
            <a:avLst/>
          </a:prstGeom>
          <a:noFill/>
          <a:ln cap="flat" cmpd="sng" w="9525">
            <a:solidFill>
              <a:schemeClr val="dk2"/>
            </a:solidFill>
            <a:prstDash val="solid"/>
            <a:round/>
            <a:headEnd len="med" w="med" type="none"/>
            <a:tailEnd len="med" w="med" type="none"/>
          </a:ln>
        </p:spPr>
      </p:cxnSp>
      <p:sp>
        <p:nvSpPr>
          <p:cNvPr id="74" name="Google Shape;74;p16"/>
          <p:cNvSpPr txBox="1"/>
          <p:nvPr/>
        </p:nvSpPr>
        <p:spPr>
          <a:xfrm>
            <a:off x="5241475" y="1773100"/>
            <a:ext cx="3000000" cy="2894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a:p>
            <a:pPr indent="0" lvl="0" marL="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a:p>
            <a:pPr indent="0" lvl="0" marL="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p:txBody>
      </p:sp>
      <p:sp>
        <p:nvSpPr>
          <p:cNvPr id="75" name="Google Shape;75;p16"/>
          <p:cNvSpPr txBox="1"/>
          <p:nvPr/>
        </p:nvSpPr>
        <p:spPr>
          <a:xfrm>
            <a:off x="1392775" y="1297725"/>
            <a:ext cx="7584000" cy="3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Imbalance:</a:t>
            </a:r>
            <a:r>
              <a:rPr lang="en">
                <a:solidFill>
                  <a:schemeClr val="dk1"/>
                </a:solidFill>
                <a:latin typeface="EB Garamond"/>
                <a:ea typeface="EB Garamond"/>
                <a:cs typeface="EB Garamond"/>
                <a:sym typeface="EB Garamond"/>
              </a:rPr>
              <a:t> Frauds are 0.172% of all transactions</a:t>
            </a:r>
            <a:endParaRPr>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Numerical Data:</a:t>
            </a:r>
            <a:r>
              <a:rPr lang="en">
                <a:solidFill>
                  <a:schemeClr val="dk1"/>
                </a:solidFill>
                <a:latin typeface="EB Garamond"/>
                <a:ea typeface="EB Garamond"/>
                <a:cs typeface="EB Garamond"/>
                <a:sym typeface="EB Garamond"/>
              </a:rPr>
              <a:t> PCA transformed features (V1 to V28)</a:t>
            </a:r>
            <a:endParaRPr>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b="1">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Exceptions:</a:t>
            </a:r>
            <a:r>
              <a:rPr lang="en">
                <a:solidFill>
                  <a:schemeClr val="dk1"/>
                </a:solidFill>
                <a:latin typeface="EB Garamond"/>
                <a:ea typeface="EB Garamond"/>
                <a:cs typeface="EB Garamond"/>
                <a:sym typeface="EB Garamond"/>
              </a:rPr>
              <a:t> 'Time' and 'Amount' are not PCA transformed</a:t>
            </a:r>
            <a:endParaRPr>
              <a:solidFill>
                <a:schemeClr val="dk1"/>
              </a:solidFill>
              <a:latin typeface="EB Garamond"/>
              <a:ea typeface="EB Garamond"/>
              <a:cs typeface="EB Garamond"/>
              <a:sym typeface="EB Garamond"/>
            </a:endParaRPr>
          </a:p>
          <a:p>
            <a:pPr indent="-317500" lvl="0" marL="457200" rtl="0" algn="l">
              <a:lnSpc>
                <a:spcPct val="115000"/>
              </a:lnSpc>
              <a:spcBef>
                <a:spcPts val="1400"/>
              </a:spcBef>
              <a:spcAft>
                <a:spcPts val="0"/>
              </a:spcAft>
              <a:buClr>
                <a:schemeClr val="dk1"/>
              </a:buClr>
              <a:buSzPts val="1400"/>
              <a:buChar char="●"/>
            </a:pPr>
            <a:r>
              <a:rPr b="1" lang="en">
                <a:solidFill>
                  <a:schemeClr val="dk1"/>
                </a:solidFill>
                <a:latin typeface="EB Garamond"/>
                <a:ea typeface="EB Garamond"/>
                <a:cs typeface="EB Garamond"/>
                <a:sym typeface="EB Garamond"/>
              </a:rPr>
              <a:t>Time:</a:t>
            </a:r>
            <a:r>
              <a:rPr lang="en">
                <a:solidFill>
                  <a:schemeClr val="dk1"/>
                </a:solidFill>
                <a:latin typeface="EB Garamond"/>
                <a:ea typeface="EB Garamond"/>
                <a:cs typeface="EB Garamond"/>
                <a:sym typeface="EB Garamond"/>
              </a:rPr>
              <a:t> Seconds elapsed since first transaction</a:t>
            </a:r>
            <a:endParaRPr>
              <a:solidFill>
                <a:schemeClr val="dk1"/>
              </a:solidFill>
              <a:latin typeface="EB Garamond"/>
              <a:ea typeface="EB Garamond"/>
              <a:cs typeface="EB Garamond"/>
              <a:sym typeface="EB Garamon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EB Garamond"/>
                <a:ea typeface="EB Garamond"/>
                <a:cs typeface="EB Garamond"/>
                <a:sym typeface="EB Garamond"/>
              </a:rPr>
              <a:t>Amount:</a:t>
            </a:r>
            <a:r>
              <a:rPr lang="en">
                <a:solidFill>
                  <a:schemeClr val="dk1"/>
                </a:solidFill>
                <a:latin typeface="EB Garamond"/>
                <a:ea typeface="EB Garamond"/>
                <a:cs typeface="EB Garamond"/>
                <a:sym typeface="EB Garamond"/>
              </a:rPr>
              <a:t> Transaction value, useful for cost-sensitive learning</a:t>
            </a:r>
            <a:endParaRPr>
              <a:solidFill>
                <a:schemeClr val="dk1"/>
              </a:solidFill>
              <a:latin typeface="EB Garamond"/>
              <a:ea typeface="EB Garamond"/>
              <a:cs typeface="EB Garamond"/>
              <a:sym typeface="EB Garamond"/>
            </a:endParaRPr>
          </a:p>
          <a:p>
            <a:pPr indent="0" lvl="0" marL="0" rtl="0" algn="l">
              <a:lnSpc>
                <a:spcPct val="115000"/>
              </a:lnSpc>
              <a:spcBef>
                <a:spcPts val="1400"/>
              </a:spcBef>
              <a:spcAft>
                <a:spcPts val="0"/>
              </a:spcAft>
              <a:buNone/>
            </a:pPr>
            <a:r>
              <a:t/>
            </a:r>
            <a:endParaRPr b="1">
              <a:solidFill>
                <a:schemeClr val="dk1"/>
              </a:solidFill>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B Garamond"/>
                <a:ea typeface="EB Garamond"/>
                <a:cs typeface="EB Garamond"/>
                <a:sym typeface="EB Garamond"/>
              </a:rPr>
              <a:t>Response Variable:</a:t>
            </a:r>
            <a:r>
              <a:rPr lang="en">
                <a:solidFill>
                  <a:schemeClr val="dk1"/>
                </a:solidFill>
                <a:latin typeface="EB Garamond"/>
                <a:ea typeface="EB Garamond"/>
                <a:cs typeface="EB Garamond"/>
                <a:sym typeface="EB Garamond"/>
              </a:rPr>
              <a:t> 'Class' (1 = fraud, 0 = non-fraud)</a:t>
            </a:r>
            <a:endParaRPr>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dk2"/>
              </a:solidFill>
            </a:endParaRPr>
          </a:p>
        </p:txBody>
      </p:sp>
      <p:pic>
        <p:nvPicPr>
          <p:cNvPr id="76" name="Google Shape;76;p16"/>
          <p:cNvPicPr preferRelativeResize="0"/>
          <p:nvPr/>
        </p:nvPicPr>
        <p:blipFill>
          <a:blip r:embed="rId3">
            <a:alphaModFix/>
          </a:blip>
          <a:stretch>
            <a:fillRect/>
          </a:stretch>
        </p:blipFill>
        <p:spPr>
          <a:xfrm>
            <a:off x="573525" y="1234625"/>
            <a:ext cx="628349" cy="628349"/>
          </a:xfrm>
          <a:prstGeom prst="rect">
            <a:avLst/>
          </a:prstGeom>
          <a:noFill/>
          <a:ln>
            <a:noFill/>
          </a:ln>
        </p:spPr>
      </p:pic>
      <p:pic>
        <p:nvPicPr>
          <p:cNvPr id="77" name="Google Shape;77;p16"/>
          <p:cNvPicPr preferRelativeResize="0"/>
          <p:nvPr/>
        </p:nvPicPr>
        <p:blipFill>
          <a:blip r:embed="rId4">
            <a:alphaModFix/>
          </a:blip>
          <a:stretch>
            <a:fillRect/>
          </a:stretch>
        </p:blipFill>
        <p:spPr>
          <a:xfrm>
            <a:off x="623412" y="2160550"/>
            <a:ext cx="528575" cy="528575"/>
          </a:xfrm>
          <a:prstGeom prst="rect">
            <a:avLst/>
          </a:prstGeom>
          <a:noFill/>
          <a:ln>
            <a:noFill/>
          </a:ln>
        </p:spPr>
      </p:pic>
      <p:pic>
        <p:nvPicPr>
          <p:cNvPr id="78" name="Google Shape;78;p16"/>
          <p:cNvPicPr preferRelativeResize="0"/>
          <p:nvPr/>
        </p:nvPicPr>
        <p:blipFill>
          <a:blip r:embed="rId5">
            <a:alphaModFix/>
          </a:blip>
          <a:stretch>
            <a:fillRect/>
          </a:stretch>
        </p:blipFill>
        <p:spPr>
          <a:xfrm flipH="1">
            <a:off x="673325" y="3065825"/>
            <a:ext cx="528550" cy="528550"/>
          </a:xfrm>
          <a:prstGeom prst="rect">
            <a:avLst/>
          </a:prstGeom>
          <a:noFill/>
          <a:ln>
            <a:noFill/>
          </a:ln>
        </p:spPr>
      </p:pic>
      <p:sp>
        <p:nvSpPr>
          <p:cNvPr id="79" name="Google Shape;79;p16"/>
          <p:cNvSpPr txBox="1"/>
          <p:nvPr/>
        </p:nvSpPr>
        <p:spPr>
          <a:xfrm>
            <a:off x="6911625" y="305800"/>
            <a:ext cx="22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2696300" y="225425"/>
            <a:ext cx="3000000" cy="14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dk1"/>
                </a:solidFill>
                <a:highlight>
                  <a:srgbClr val="EEE7F1"/>
                </a:highlight>
                <a:latin typeface="EB Garamond"/>
                <a:ea typeface="EB Garamond"/>
                <a:cs typeface="EB Garamond"/>
                <a:sym typeface="EB Garamond"/>
              </a:rPr>
              <a:t>Exploratory data analysis</a:t>
            </a:r>
            <a:endParaRPr b="1" sz="1700">
              <a:solidFill>
                <a:schemeClr val="dk1"/>
              </a:solidFill>
              <a:highlight>
                <a:srgbClr val="EEE7F1"/>
              </a:highlight>
              <a:latin typeface="EB Garamond"/>
              <a:ea typeface="EB Garamond"/>
              <a:cs typeface="EB Garamond"/>
              <a:sym typeface="EB Garamond"/>
            </a:endParaRPr>
          </a:p>
          <a:p>
            <a:pPr indent="0" lvl="0" marL="0" rtl="0" algn="ctr">
              <a:lnSpc>
                <a:spcPct val="115000"/>
              </a:lnSpc>
              <a:spcBef>
                <a:spcPts val="1800"/>
              </a:spcBef>
              <a:spcAft>
                <a:spcPts val="0"/>
              </a:spcAft>
              <a:buNone/>
            </a:pPr>
            <a:r>
              <a:t/>
            </a:r>
            <a:endParaRPr b="1" sz="1700">
              <a:solidFill>
                <a:schemeClr val="dk2"/>
              </a:solidFill>
              <a:highlight>
                <a:srgbClr val="EEE7F1"/>
              </a:highlight>
              <a:latin typeface="EB Garamond"/>
              <a:ea typeface="EB Garamond"/>
              <a:cs typeface="EB Garamond"/>
              <a:sym typeface="EB Garamond"/>
            </a:endParaRPr>
          </a:p>
          <a:p>
            <a:pPr indent="0" lvl="0" marL="0" rtl="0" algn="ctr">
              <a:lnSpc>
                <a:spcPct val="115000"/>
              </a:lnSpc>
              <a:spcBef>
                <a:spcPts val="400"/>
              </a:spcBef>
              <a:spcAft>
                <a:spcPts val="0"/>
              </a:spcAft>
              <a:buNone/>
            </a:pPr>
            <a:r>
              <a:t/>
            </a:r>
            <a:endParaRPr sz="2700">
              <a:solidFill>
                <a:schemeClr val="dk2"/>
              </a:solidFill>
              <a:latin typeface="EB Garamond"/>
              <a:ea typeface="EB Garamond"/>
              <a:cs typeface="EB Garamond"/>
              <a:sym typeface="EB Garamond"/>
            </a:endParaRPr>
          </a:p>
        </p:txBody>
      </p:sp>
      <p:cxnSp>
        <p:nvCxnSpPr>
          <p:cNvPr id="85" name="Google Shape;85;p17"/>
          <p:cNvCxnSpPr/>
          <p:nvPr/>
        </p:nvCxnSpPr>
        <p:spPr>
          <a:xfrm>
            <a:off x="22500" y="1018175"/>
            <a:ext cx="9099000" cy="0"/>
          </a:xfrm>
          <a:prstGeom prst="straightConnector1">
            <a:avLst/>
          </a:prstGeom>
          <a:noFill/>
          <a:ln cap="flat" cmpd="sng" w="9525">
            <a:solidFill>
              <a:schemeClr val="dk2"/>
            </a:solidFill>
            <a:prstDash val="solid"/>
            <a:round/>
            <a:headEnd len="med" w="med" type="none"/>
            <a:tailEnd len="med" w="med" type="none"/>
          </a:ln>
        </p:spPr>
      </p:cxnSp>
      <p:sp>
        <p:nvSpPr>
          <p:cNvPr id="86" name="Google Shape;86;p17"/>
          <p:cNvSpPr txBox="1"/>
          <p:nvPr/>
        </p:nvSpPr>
        <p:spPr>
          <a:xfrm>
            <a:off x="5241475" y="1773100"/>
            <a:ext cx="3000000" cy="2894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a:p>
            <a:pPr indent="0" lvl="0" marL="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a:p>
            <a:pPr indent="0" lvl="0" marL="0" rtl="0" algn="l">
              <a:lnSpc>
                <a:spcPct val="150000"/>
              </a:lnSpc>
              <a:spcBef>
                <a:spcPts val="0"/>
              </a:spcBef>
              <a:spcAft>
                <a:spcPts val="0"/>
              </a:spcAft>
              <a:buNone/>
            </a:pPr>
            <a:r>
              <a:t/>
            </a:r>
            <a:endParaRPr>
              <a:solidFill>
                <a:schemeClr val="dk2"/>
              </a:solidFill>
              <a:highlight>
                <a:srgbClr val="EEE7F1"/>
              </a:highlight>
              <a:latin typeface="EB Garamond"/>
              <a:ea typeface="EB Garamond"/>
              <a:cs typeface="EB Garamond"/>
              <a:sym typeface="EB Garamond"/>
            </a:endParaRPr>
          </a:p>
        </p:txBody>
      </p:sp>
      <p:sp>
        <p:nvSpPr>
          <p:cNvPr id="87" name="Google Shape;87;p17"/>
          <p:cNvSpPr txBox="1"/>
          <p:nvPr/>
        </p:nvSpPr>
        <p:spPr>
          <a:xfrm>
            <a:off x="6911625" y="305800"/>
            <a:ext cx="224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88" name="Google Shape;88;p17"/>
          <p:cNvPicPr preferRelativeResize="0"/>
          <p:nvPr/>
        </p:nvPicPr>
        <p:blipFill>
          <a:blip r:embed="rId3">
            <a:alphaModFix/>
          </a:blip>
          <a:stretch>
            <a:fillRect/>
          </a:stretch>
        </p:blipFill>
        <p:spPr>
          <a:xfrm>
            <a:off x="239075" y="1428875"/>
            <a:ext cx="8399923" cy="851075"/>
          </a:xfrm>
          <a:prstGeom prst="rect">
            <a:avLst/>
          </a:prstGeom>
          <a:noFill/>
          <a:ln>
            <a:noFill/>
          </a:ln>
        </p:spPr>
      </p:pic>
      <p:sp>
        <p:nvSpPr>
          <p:cNvPr id="89" name="Google Shape;89;p17"/>
          <p:cNvSpPr txBox="1"/>
          <p:nvPr/>
        </p:nvSpPr>
        <p:spPr>
          <a:xfrm>
            <a:off x="418850" y="2884875"/>
            <a:ext cx="8161200" cy="5592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Clr>
                <a:schemeClr val="dk1"/>
              </a:buClr>
              <a:buSzPts val="1100"/>
              <a:buFont typeface="Arial"/>
              <a:buNone/>
            </a:pPr>
            <a:r>
              <a:rPr lang="en">
                <a:solidFill>
                  <a:schemeClr val="dk1"/>
                </a:solidFill>
                <a:highlight>
                  <a:srgbClr val="EEE7F1"/>
                </a:highlight>
                <a:latin typeface="EB Garamond"/>
                <a:ea typeface="EB Garamond"/>
                <a:cs typeface="EB Garamond"/>
                <a:sym typeface="EB Garamond"/>
              </a:rPr>
              <a:t>We have 31 columns, 2 of which are Time and Amount. The rest are output from the PCA transformation</a:t>
            </a:r>
            <a:endParaRPr>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5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1244" l="0" r="-21773" t="0"/>
          <a:stretch/>
        </p:blipFill>
        <p:spPr>
          <a:xfrm>
            <a:off x="3751149" y="1562000"/>
            <a:ext cx="5748599" cy="3063276"/>
          </a:xfrm>
          <a:prstGeom prst="rect">
            <a:avLst/>
          </a:prstGeom>
          <a:noFill/>
          <a:ln>
            <a:noFill/>
          </a:ln>
        </p:spPr>
      </p:pic>
      <p:sp>
        <p:nvSpPr>
          <p:cNvPr id="95" name="Google Shape;95;p18"/>
          <p:cNvSpPr txBox="1"/>
          <p:nvPr/>
        </p:nvSpPr>
        <p:spPr>
          <a:xfrm>
            <a:off x="2357675" y="233650"/>
            <a:ext cx="3048000" cy="5862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400"/>
              </a:spcBef>
              <a:spcAft>
                <a:spcPts val="0"/>
              </a:spcAft>
              <a:buClr>
                <a:schemeClr val="dk1"/>
              </a:buClr>
              <a:buSzPts val="1100"/>
              <a:buFont typeface="Arial"/>
              <a:buNone/>
            </a:pPr>
            <a:r>
              <a:rPr b="1" lang="en">
                <a:solidFill>
                  <a:schemeClr val="dk1"/>
                </a:solidFill>
                <a:highlight>
                  <a:srgbClr val="EEE7F1"/>
                </a:highlight>
                <a:latin typeface="EB Garamond"/>
                <a:ea typeface="EB Garamond"/>
                <a:cs typeface="EB Garamond"/>
                <a:sym typeface="EB Garamond"/>
              </a:rPr>
              <a:t>Checking the distribution of the 'Class' column</a:t>
            </a:r>
            <a:endParaRPr b="1">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cxnSp>
        <p:nvCxnSpPr>
          <p:cNvPr id="96" name="Google Shape;96;p18"/>
          <p:cNvCxnSpPr/>
          <p:nvPr/>
        </p:nvCxnSpPr>
        <p:spPr>
          <a:xfrm flipH="1" rot="10800000">
            <a:off x="85200" y="1063300"/>
            <a:ext cx="8972700" cy="9000"/>
          </a:xfrm>
          <a:prstGeom prst="straightConnector1">
            <a:avLst/>
          </a:prstGeom>
          <a:noFill/>
          <a:ln cap="flat" cmpd="sng" w="9525">
            <a:solidFill>
              <a:schemeClr val="dk2"/>
            </a:solidFill>
            <a:prstDash val="solid"/>
            <a:round/>
            <a:headEnd len="med" w="med" type="none"/>
            <a:tailEnd len="med" w="med" type="none"/>
          </a:ln>
        </p:spPr>
      </p:cxnSp>
      <p:sp>
        <p:nvSpPr>
          <p:cNvPr id="97" name="Google Shape;97;p18"/>
          <p:cNvSpPr txBox="1"/>
          <p:nvPr/>
        </p:nvSpPr>
        <p:spPr>
          <a:xfrm>
            <a:off x="364750" y="1649425"/>
            <a:ext cx="2867700" cy="2380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EB Garamond"/>
              <a:buChar char="●"/>
            </a:pPr>
            <a:r>
              <a:rPr lang="en">
                <a:solidFill>
                  <a:schemeClr val="dk1"/>
                </a:solidFill>
                <a:highlight>
                  <a:srgbClr val="EEE7F1"/>
                </a:highlight>
                <a:latin typeface="EB Garamond"/>
                <a:ea typeface="EB Garamond"/>
                <a:cs typeface="EB Garamond"/>
                <a:sym typeface="EB Garamond"/>
              </a:rPr>
              <a:t>We have a highly imbalanced dataset on our hands(Only 0.17% transactions are fraudulent whereas 99.8% transactions are normal). Normal transactions overwhelm the fraudulent ones by a large margin.</a:t>
            </a:r>
            <a:endParaRPr>
              <a:solidFill>
                <a:schemeClr val="dk2"/>
              </a:solidFill>
              <a:highlight>
                <a:srgbClr val="EEE7F1"/>
              </a:highlight>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4156725" y="946050"/>
            <a:ext cx="4805476" cy="4197451"/>
          </a:xfrm>
          <a:prstGeom prst="rect">
            <a:avLst/>
          </a:prstGeom>
          <a:noFill/>
          <a:ln>
            <a:noFill/>
          </a:ln>
        </p:spPr>
      </p:pic>
      <p:sp>
        <p:nvSpPr>
          <p:cNvPr id="103" name="Google Shape;103;p19"/>
          <p:cNvSpPr txBox="1"/>
          <p:nvPr/>
        </p:nvSpPr>
        <p:spPr>
          <a:xfrm>
            <a:off x="409850" y="1505150"/>
            <a:ext cx="3111000" cy="2164200"/>
          </a:xfrm>
          <a:prstGeom prst="rect">
            <a:avLst/>
          </a:prstGeom>
          <a:noFill/>
          <a:ln>
            <a:noFill/>
          </a:ln>
        </p:spPr>
        <p:txBody>
          <a:bodyPr anchorCtr="0" anchor="t" bIns="91425" lIns="91425" spcFirstLastPara="1" rIns="91425" wrap="square" tIns="91425">
            <a:noAutofit/>
          </a:bodyPr>
          <a:lstStyle/>
          <a:p>
            <a:pPr indent="-368300" lvl="0" marL="457200" marR="190500" rtl="0" algn="l">
              <a:lnSpc>
                <a:spcPct val="115000"/>
              </a:lnSpc>
              <a:spcBef>
                <a:spcPts val="0"/>
              </a:spcBef>
              <a:spcAft>
                <a:spcPts val="0"/>
              </a:spcAft>
              <a:buClr>
                <a:schemeClr val="dk2"/>
              </a:buClr>
              <a:buSzPts val="2200"/>
              <a:buFont typeface="EB Garamond"/>
              <a:buChar char="●"/>
            </a:pPr>
            <a:r>
              <a:rPr lang="en">
                <a:solidFill>
                  <a:schemeClr val="dk1"/>
                </a:solidFill>
                <a:highlight>
                  <a:srgbClr val="EEE7F1"/>
                </a:highlight>
                <a:latin typeface="EB Garamond"/>
                <a:ea typeface="EB Garamond"/>
                <a:cs typeface="EB Garamond"/>
                <a:sym typeface="EB Garamond"/>
              </a:rPr>
              <a:t>The correlation matrix shows that none of the V1 trough V28 PCA components have any correlation to each other however if we observe Class has some form positive and negative correlations with the V components but has no correlation with the Amount.</a:t>
            </a:r>
            <a:endParaRPr>
              <a:solidFill>
                <a:schemeClr val="dk1"/>
              </a:solidFill>
              <a:highlight>
                <a:srgbClr val="EEE7F1"/>
              </a:highlight>
              <a:latin typeface="EB Garamond"/>
              <a:ea typeface="EB Garamond"/>
              <a:cs typeface="EB Garamond"/>
              <a:sym typeface="EB Garamond"/>
            </a:endParaRPr>
          </a:p>
          <a:p>
            <a:pPr indent="0" lvl="0" marL="457200" marR="190500" rtl="0" algn="l">
              <a:lnSpc>
                <a:spcPct val="115000"/>
              </a:lnSpc>
              <a:spcBef>
                <a:spcPts val="500"/>
              </a:spcBef>
              <a:spcAft>
                <a:spcPts val="0"/>
              </a:spcAft>
              <a:buNone/>
            </a:pPr>
            <a:r>
              <a:t/>
            </a:r>
            <a:endParaRPr sz="1800">
              <a:solidFill>
                <a:schemeClr val="dk2"/>
              </a:solidFill>
            </a:endParaRPr>
          </a:p>
        </p:txBody>
      </p:sp>
      <p:sp>
        <p:nvSpPr>
          <p:cNvPr id="104" name="Google Shape;104;p19"/>
          <p:cNvSpPr txBox="1"/>
          <p:nvPr/>
        </p:nvSpPr>
        <p:spPr>
          <a:xfrm>
            <a:off x="1537075" y="983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400"/>
              </a:spcBef>
              <a:spcAft>
                <a:spcPts val="0"/>
              </a:spcAft>
              <a:buClr>
                <a:schemeClr val="dk1"/>
              </a:buClr>
              <a:buSzPts val="1100"/>
              <a:buFont typeface="Arial"/>
              <a:buNone/>
            </a:pPr>
            <a:r>
              <a:rPr b="1" lang="en" sz="1900">
                <a:solidFill>
                  <a:schemeClr val="dk1"/>
                </a:solidFill>
                <a:highlight>
                  <a:srgbClr val="EEE7F1"/>
                </a:highlight>
                <a:latin typeface="EB Garamond"/>
                <a:ea typeface="EB Garamond"/>
                <a:cs typeface="EB Garamond"/>
                <a:sym typeface="EB Garamond"/>
              </a:rPr>
              <a:t>Feature correlation heatmap</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nvSpPr>
        <p:spPr>
          <a:xfrm>
            <a:off x="409850" y="1505150"/>
            <a:ext cx="3111000" cy="2164200"/>
          </a:xfrm>
          <a:prstGeom prst="rect">
            <a:avLst/>
          </a:prstGeom>
          <a:noFill/>
          <a:ln>
            <a:noFill/>
          </a:ln>
        </p:spPr>
        <p:txBody>
          <a:bodyPr anchorCtr="0" anchor="t" bIns="91425" lIns="91425" spcFirstLastPara="1" rIns="91425" wrap="square" tIns="91425">
            <a:noAutofit/>
          </a:bodyPr>
          <a:lstStyle/>
          <a:p>
            <a:pPr indent="0" lvl="0" marL="457200" marR="190500" rtl="0" algn="l">
              <a:lnSpc>
                <a:spcPct val="150000"/>
              </a:lnSpc>
              <a:spcBef>
                <a:spcPts val="0"/>
              </a:spcBef>
              <a:spcAft>
                <a:spcPts val="0"/>
              </a:spcAft>
              <a:buNone/>
            </a:pPr>
            <a:r>
              <a:rPr lang="en">
                <a:solidFill>
                  <a:schemeClr val="dk1"/>
                </a:solidFill>
                <a:highlight>
                  <a:srgbClr val="EEE7F1"/>
                </a:highlight>
                <a:latin typeface="EB Garamond"/>
                <a:ea typeface="EB Garamond"/>
                <a:cs typeface="EB Garamond"/>
                <a:sym typeface="EB Garamond"/>
              </a:rPr>
              <a:t>We need to scale only the Amount column as all other columns are already scaled by the PCA transformation. I'll use the scikit's StandardScaler on the Amount. The scaler removes the mean and scales the values to unit variance:</a:t>
            </a:r>
            <a:endParaRPr>
              <a:solidFill>
                <a:schemeClr val="dk1"/>
              </a:solidFill>
              <a:highlight>
                <a:srgbClr val="EEE7F1"/>
              </a:highlight>
              <a:latin typeface="EB Garamond"/>
              <a:ea typeface="EB Garamond"/>
              <a:cs typeface="EB Garamond"/>
              <a:sym typeface="EB Garamond"/>
            </a:endParaRPr>
          </a:p>
        </p:txBody>
      </p:sp>
      <p:sp>
        <p:nvSpPr>
          <p:cNvPr id="110" name="Google Shape;110;p20"/>
          <p:cNvSpPr txBox="1"/>
          <p:nvPr/>
        </p:nvSpPr>
        <p:spPr>
          <a:xfrm>
            <a:off x="1537075" y="983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800"/>
              </a:spcBef>
              <a:spcAft>
                <a:spcPts val="0"/>
              </a:spcAft>
              <a:buNone/>
            </a:pPr>
            <a:r>
              <a:rPr b="1" lang="en" sz="1600">
                <a:solidFill>
                  <a:schemeClr val="dk1"/>
                </a:solidFill>
                <a:highlight>
                  <a:srgbClr val="EEE7F1"/>
                </a:highlight>
                <a:latin typeface="EB Garamond"/>
                <a:ea typeface="EB Garamond"/>
                <a:cs typeface="EB Garamond"/>
                <a:sym typeface="EB Garamond"/>
              </a:rPr>
              <a:t>Data Pre-processing</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
        <p:nvSpPr>
          <p:cNvPr id="111" name="Google Shape;111;p20"/>
          <p:cNvSpPr txBox="1"/>
          <p:nvPr/>
        </p:nvSpPr>
        <p:spPr>
          <a:xfrm>
            <a:off x="509025" y="909975"/>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Clr>
                <a:schemeClr val="dk1"/>
              </a:buClr>
              <a:buSzPts val="1100"/>
              <a:buFont typeface="Arial"/>
              <a:buNone/>
            </a:pPr>
            <a:r>
              <a:rPr b="1" lang="en" sz="1500">
                <a:solidFill>
                  <a:schemeClr val="dk1"/>
                </a:solidFill>
                <a:highlight>
                  <a:srgbClr val="EEE7F1"/>
                </a:highlight>
                <a:latin typeface="EB Garamond"/>
                <a:ea typeface="EB Garamond"/>
                <a:cs typeface="EB Garamond"/>
                <a:sym typeface="EB Garamond"/>
              </a:rPr>
              <a:t>Feature Scaling</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cxnSp>
        <p:nvCxnSpPr>
          <p:cNvPr id="112" name="Google Shape;112;p20"/>
          <p:cNvCxnSpPr/>
          <p:nvPr/>
        </p:nvCxnSpPr>
        <p:spPr>
          <a:xfrm flipH="1" rot="10800000">
            <a:off x="139300" y="1487125"/>
            <a:ext cx="3255300" cy="9000"/>
          </a:xfrm>
          <a:prstGeom prst="straightConnector1">
            <a:avLst/>
          </a:prstGeom>
          <a:noFill/>
          <a:ln cap="flat" cmpd="sng" w="9525">
            <a:solidFill>
              <a:schemeClr val="dk2"/>
            </a:solidFill>
            <a:prstDash val="solid"/>
            <a:round/>
            <a:headEnd len="med" w="med" type="none"/>
            <a:tailEnd len="med" w="med" type="none"/>
          </a:ln>
        </p:spPr>
      </p:cxnSp>
      <p:pic>
        <p:nvPicPr>
          <p:cNvPr id="113" name="Google Shape;113;p20"/>
          <p:cNvPicPr preferRelativeResize="0"/>
          <p:nvPr/>
        </p:nvPicPr>
        <p:blipFill>
          <a:blip r:embed="rId3">
            <a:alphaModFix/>
          </a:blip>
          <a:stretch>
            <a:fillRect/>
          </a:stretch>
        </p:blipFill>
        <p:spPr>
          <a:xfrm>
            <a:off x="4260425" y="1265400"/>
            <a:ext cx="4265401" cy="372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nvSpPr>
        <p:spPr>
          <a:xfrm>
            <a:off x="409850" y="1505150"/>
            <a:ext cx="3255300" cy="3165300"/>
          </a:xfrm>
          <a:prstGeom prst="rect">
            <a:avLst/>
          </a:prstGeom>
          <a:noFill/>
          <a:ln>
            <a:noFill/>
          </a:ln>
        </p:spPr>
        <p:txBody>
          <a:bodyPr anchorCtr="0" anchor="t" bIns="91425" lIns="91425" spcFirstLastPara="1" rIns="91425" wrap="square" tIns="91425">
            <a:noAutofit/>
          </a:bodyPr>
          <a:lstStyle/>
          <a:p>
            <a:pPr indent="0" lvl="0" marL="457200" marR="190500" rtl="0" algn="l">
              <a:lnSpc>
                <a:spcPct val="115000"/>
              </a:lnSpc>
              <a:spcBef>
                <a:spcPts val="0"/>
              </a:spcBef>
              <a:spcAft>
                <a:spcPts val="0"/>
              </a:spcAft>
              <a:buNone/>
            </a:pPr>
            <a:r>
              <a:rPr lang="en">
                <a:solidFill>
                  <a:schemeClr val="dk1"/>
                </a:solidFill>
                <a:highlight>
                  <a:srgbClr val="EEE7F1"/>
                </a:highlight>
                <a:latin typeface="EB Garamond"/>
                <a:ea typeface="EB Garamond"/>
                <a:cs typeface="EB Garamond"/>
                <a:sym typeface="EB Garamond"/>
              </a:rPr>
              <a:t>We've seen in total dataset we have only 492 fraudlent records, which makes our dataset imbalanced or biased. 99% records are real transaction. Only 1% is fraud. So our data is not balanced. It may result in a model which is biased toward real transaction scenario. So we will apply undersampling and oversampling technique to overcome this conition.</a:t>
            </a:r>
            <a:endParaRPr>
              <a:solidFill>
                <a:schemeClr val="dk1"/>
              </a:solidFill>
              <a:highlight>
                <a:srgbClr val="EEE7F1"/>
              </a:highlight>
              <a:latin typeface="EB Garamond"/>
              <a:ea typeface="EB Garamond"/>
              <a:cs typeface="EB Garamond"/>
              <a:sym typeface="EB Garamond"/>
            </a:endParaRPr>
          </a:p>
        </p:txBody>
      </p:sp>
      <p:sp>
        <p:nvSpPr>
          <p:cNvPr id="119" name="Google Shape;119;p21"/>
          <p:cNvSpPr txBox="1"/>
          <p:nvPr/>
        </p:nvSpPr>
        <p:spPr>
          <a:xfrm>
            <a:off x="1537075" y="98375"/>
            <a:ext cx="4761300" cy="378900"/>
          </a:xfrm>
          <a:prstGeom prst="rect">
            <a:avLst/>
          </a:prstGeom>
          <a:noFill/>
          <a:ln>
            <a:noFill/>
          </a:ln>
        </p:spPr>
        <p:txBody>
          <a:bodyPr anchorCtr="0" anchor="t" bIns="91425" lIns="91425" spcFirstLastPara="1" rIns="91425" wrap="square" tIns="91425">
            <a:noAutofit/>
          </a:bodyPr>
          <a:lstStyle/>
          <a:p>
            <a:pPr indent="0" lvl="0" marL="0" marR="190500" rtl="0" algn="ctr">
              <a:lnSpc>
                <a:spcPct val="115000"/>
              </a:lnSpc>
              <a:spcBef>
                <a:spcPts val="1400"/>
              </a:spcBef>
              <a:spcAft>
                <a:spcPts val="0"/>
              </a:spcAft>
              <a:buNone/>
            </a:pPr>
            <a:r>
              <a:rPr b="1" lang="en" sz="1800">
                <a:solidFill>
                  <a:schemeClr val="dk1"/>
                </a:solidFill>
                <a:highlight>
                  <a:srgbClr val="EEE7F1"/>
                </a:highlight>
                <a:latin typeface="EB Garamond"/>
                <a:ea typeface="EB Garamond"/>
                <a:cs typeface="EB Garamond"/>
                <a:sym typeface="EB Garamond"/>
              </a:rPr>
              <a:t>Undersampling</a:t>
            </a:r>
            <a:endParaRPr b="1" sz="18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800"/>
              </a:spcBef>
              <a:spcAft>
                <a:spcPts val="0"/>
              </a:spcAft>
              <a:buNone/>
            </a:pPr>
            <a:r>
              <a:t/>
            </a:r>
            <a:endParaRPr b="1" sz="16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marR="190500" rtl="0" algn="ctr">
              <a:lnSpc>
                <a:spcPct val="115000"/>
              </a:lnSpc>
              <a:spcBef>
                <a:spcPts val="1400"/>
              </a:spcBef>
              <a:spcAft>
                <a:spcPts val="0"/>
              </a:spcAft>
              <a:buNone/>
            </a:pPr>
            <a:r>
              <a:t/>
            </a:r>
            <a:endParaRPr b="1" sz="19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sp>
        <p:nvSpPr>
          <p:cNvPr id="120" name="Google Shape;120;p21"/>
          <p:cNvSpPr txBox="1"/>
          <p:nvPr/>
        </p:nvSpPr>
        <p:spPr>
          <a:xfrm>
            <a:off x="509025" y="909975"/>
            <a:ext cx="2633100" cy="486900"/>
          </a:xfrm>
          <a:prstGeom prst="rect">
            <a:avLst/>
          </a:prstGeom>
          <a:noFill/>
          <a:ln>
            <a:noFill/>
          </a:ln>
        </p:spPr>
        <p:txBody>
          <a:bodyPr anchorCtr="0" anchor="t" bIns="91425" lIns="91425" spcFirstLastPara="1" rIns="91425" wrap="square" tIns="91425">
            <a:noAutofit/>
          </a:bodyPr>
          <a:lstStyle/>
          <a:p>
            <a:pPr indent="0" lvl="0" marL="0" marR="190500" rtl="0" algn="l">
              <a:lnSpc>
                <a:spcPct val="115000"/>
              </a:lnSpc>
              <a:spcBef>
                <a:spcPts val="1400"/>
              </a:spcBef>
              <a:spcAft>
                <a:spcPts val="0"/>
              </a:spcAft>
              <a:buNone/>
            </a:pPr>
            <a:r>
              <a:rPr b="1" lang="en" sz="1500">
                <a:solidFill>
                  <a:schemeClr val="dk1"/>
                </a:solidFill>
                <a:highlight>
                  <a:srgbClr val="EEE7F1"/>
                </a:highlight>
                <a:latin typeface="EB Garamond"/>
                <a:ea typeface="EB Garamond"/>
                <a:cs typeface="EB Garamond"/>
                <a:sym typeface="EB Garamond"/>
              </a:rPr>
              <a:t>Feature Scaling</a:t>
            </a:r>
            <a:endParaRPr b="1" sz="1500">
              <a:solidFill>
                <a:schemeClr val="dk1"/>
              </a:solidFill>
              <a:highlight>
                <a:srgbClr val="EEE7F1"/>
              </a:highlight>
              <a:latin typeface="EB Garamond"/>
              <a:ea typeface="EB Garamond"/>
              <a:cs typeface="EB Garamond"/>
              <a:sym typeface="EB Garamond"/>
            </a:endParaRPr>
          </a:p>
          <a:p>
            <a:pPr indent="0" lvl="0" marL="0" marR="190500" rtl="0" algn="l">
              <a:lnSpc>
                <a:spcPct val="115000"/>
              </a:lnSpc>
              <a:spcBef>
                <a:spcPts val="40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800">
              <a:solidFill>
                <a:schemeClr val="dk2"/>
              </a:solidFill>
            </a:endParaRPr>
          </a:p>
        </p:txBody>
      </p:sp>
      <p:cxnSp>
        <p:nvCxnSpPr>
          <p:cNvPr id="121" name="Google Shape;121;p21"/>
          <p:cNvCxnSpPr/>
          <p:nvPr/>
        </p:nvCxnSpPr>
        <p:spPr>
          <a:xfrm flipH="1" rot="10800000">
            <a:off x="139300" y="1487125"/>
            <a:ext cx="3255300" cy="9000"/>
          </a:xfrm>
          <a:prstGeom prst="straightConnector1">
            <a:avLst/>
          </a:prstGeom>
          <a:noFill/>
          <a:ln cap="flat" cmpd="sng" w="9525">
            <a:solidFill>
              <a:schemeClr val="dk2"/>
            </a:solidFill>
            <a:prstDash val="solid"/>
            <a:round/>
            <a:headEnd len="med" w="med" type="none"/>
            <a:tailEnd len="med" w="med" type="none"/>
          </a:ln>
        </p:spPr>
      </p:cxnSp>
      <p:pic>
        <p:nvPicPr>
          <p:cNvPr id="122" name="Google Shape;122;p21"/>
          <p:cNvPicPr preferRelativeResize="0"/>
          <p:nvPr/>
        </p:nvPicPr>
        <p:blipFill>
          <a:blip r:embed="rId3">
            <a:alphaModFix/>
          </a:blip>
          <a:stretch>
            <a:fillRect/>
          </a:stretch>
        </p:blipFill>
        <p:spPr>
          <a:xfrm>
            <a:off x="3817550" y="1296975"/>
            <a:ext cx="5174047" cy="37931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